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3"/>
  </p:notesMasterIdLst>
  <p:handoutMasterIdLst>
    <p:handoutMasterId r:id="rId114"/>
  </p:handoutMasterIdLst>
  <p:sldIdLst>
    <p:sldId id="2504" r:id="rId2"/>
    <p:sldId id="941" r:id="rId3"/>
    <p:sldId id="2380" r:id="rId4"/>
    <p:sldId id="2381" r:id="rId5"/>
    <p:sldId id="1219" r:id="rId6"/>
    <p:sldId id="1394" r:id="rId7"/>
    <p:sldId id="2367" r:id="rId8"/>
    <p:sldId id="2370" r:id="rId9"/>
    <p:sldId id="1236" r:id="rId10"/>
    <p:sldId id="2382" r:id="rId11"/>
    <p:sldId id="961" r:id="rId12"/>
    <p:sldId id="2372" r:id="rId13"/>
    <p:sldId id="2373" r:id="rId14"/>
    <p:sldId id="1217" r:id="rId15"/>
    <p:sldId id="2503" r:id="rId16"/>
    <p:sldId id="1241" r:id="rId17"/>
    <p:sldId id="2374" r:id="rId18"/>
    <p:sldId id="2375" r:id="rId19"/>
    <p:sldId id="2376" r:id="rId20"/>
    <p:sldId id="2377" r:id="rId21"/>
    <p:sldId id="2378" r:id="rId22"/>
    <p:sldId id="2379" r:id="rId23"/>
    <p:sldId id="1261" r:id="rId24"/>
    <p:sldId id="2406" r:id="rId25"/>
    <p:sldId id="2409" r:id="rId26"/>
    <p:sldId id="2410" r:id="rId27"/>
    <p:sldId id="2411" r:id="rId28"/>
    <p:sldId id="2412" r:id="rId29"/>
    <p:sldId id="2414" r:id="rId30"/>
    <p:sldId id="2418" r:id="rId31"/>
    <p:sldId id="2417" r:id="rId32"/>
    <p:sldId id="2416" r:id="rId33"/>
    <p:sldId id="2415" r:id="rId34"/>
    <p:sldId id="2421" r:id="rId35"/>
    <p:sldId id="2422" r:id="rId36"/>
    <p:sldId id="2423" r:id="rId37"/>
    <p:sldId id="2424" r:id="rId38"/>
    <p:sldId id="2399" r:id="rId39"/>
    <p:sldId id="2420" r:id="rId40"/>
    <p:sldId id="2427" r:id="rId41"/>
    <p:sldId id="2426" r:id="rId42"/>
    <p:sldId id="2428" r:id="rId43"/>
    <p:sldId id="2431" r:id="rId44"/>
    <p:sldId id="2429" r:id="rId45"/>
    <p:sldId id="2430" r:id="rId46"/>
    <p:sldId id="2432" r:id="rId47"/>
    <p:sldId id="1256" r:id="rId48"/>
    <p:sldId id="2433" r:id="rId49"/>
    <p:sldId id="2440" r:id="rId50"/>
    <p:sldId id="2441" r:id="rId51"/>
    <p:sldId id="2442" r:id="rId52"/>
    <p:sldId id="1245" r:id="rId53"/>
    <p:sldId id="2435" r:id="rId54"/>
    <p:sldId id="2438" r:id="rId55"/>
    <p:sldId id="2437" r:id="rId56"/>
    <p:sldId id="2436" r:id="rId57"/>
    <p:sldId id="1254" r:id="rId58"/>
    <p:sldId id="2439" r:id="rId59"/>
    <p:sldId id="2443" r:id="rId60"/>
    <p:sldId id="2444" r:id="rId61"/>
    <p:sldId id="2445" r:id="rId62"/>
    <p:sldId id="2447" r:id="rId63"/>
    <p:sldId id="2448" r:id="rId64"/>
    <p:sldId id="2398" r:id="rId65"/>
    <p:sldId id="2454" r:id="rId66"/>
    <p:sldId id="2455" r:id="rId67"/>
    <p:sldId id="2456" r:id="rId68"/>
    <p:sldId id="2466" r:id="rId69"/>
    <p:sldId id="1267" r:id="rId70"/>
    <p:sldId id="1269" r:id="rId71"/>
    <p:sldId id="1271" r:id="rId72"/>
    <p:sldId id="1270" r:id="rId73"/>
    <p:sldId id="1272" r:id="rId74"/>
    <p:sldId id="2467" r:id="rId75"/>
    <p:sldId id="2468" r:id="rId76"/>
    <p:sldId id="2469" r:id="rId77"/>
    <p:sldId id="2470" r:id="rId78"/>
    <p:sldId id="2472" r:id="rId79"/>
    <p:sldId id="2501" r:id="rId80"/>
    <p:sldId id="2502" r:id="rId81"/>
    <p:sldId id="2500" r:id="rId82"/>
    <p:sldId id="2474" r:id="rId83"/>
    <p:sldId id="2475" r:id="rId84"/>
    <p:sldId id="2476" r:id="rId85"/>
    <p:sldId id="2477" r:id="rId86"/>
    <p:sldId id="2478" r:id="rId87"/>
    <p:sldId id="2479" r:id="rId88"/>
    <p:sldId id="2480" r:id="rId89"/>
    <p:sldId id="2481" r:id="rId90"/>
    <p:sldId id="1292" r:id="rId91"/>
    <p:sldId id="2483" r:id="rId92"/>
    <p:sldId id="2486" r:id="rId93"/>
    <p:sldId id="2485" r:id="rId94"/>
    <p:sldId id="2487" r:id="rId95"/>
    <p:sldId id="1313" r:id="rId96"/>
    <p:sldId id="2489" r:id="rId97"/>
    <p:sldId id="2484" r:id="rId98"/>
    <p:sldId id="2488" r:id="rId99"/>
    <p:sldId id="2490" r:id="rId100"/>
    <p:sldId id="2491" r:id="rId101"/>
    <p:sldId id="1311" r:id="rId102"/>
    <p:sldId id="1317" r:id="rId103"/>
    <p:sldId id="1316" r:id="rId104"/>
    <p:sldId id="1315" r:id="rId105"/>
    <p:sldId id="2482" r:id="rId106"/>
    <p:sldId id="2492" r:id="rId107"/>
    <p:sldId id="2498" r:id="rId108"/>
    <p:sldId id="2499" r:id="rId109"/>
    <p:sldId id="2495" r:id="rId110"/>
    <p:sldId id="2496" r:id="rId111"/>
    <p:sldId id="1176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0070C0"/>
    <a:srgbClr val="9E0000"/>
    <a:srgbClr val="AC0000"/>
    <a:srgbClr val="CC0000"/>
    <a:srgbClr val="EA0000"/>
    <a:srgbClr val="70AD47"/>
    <a:srgbClr val="E3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5847" autoAdjust="0"/>
  </p:normalViewPr>
  <p:slideViewPr>
    <p:cSldViewPr snapToGrid="0">
      <p:cViewPr varScale="1">
        <p:scale>
          <a:sx n="64" d="100"/>
          <a:sy n="64" d="100"/>
        </p:scale>
        <p:origin x="96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5DA5F5-E4B0-4284-B98F-B6CC20DD5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8B773-FF18-4C72-ACEF-60818E9F6F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DCF07-D84B-4299-BB33-8D8843EC822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2140-5568-422E-B579-6C26375816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BACE4-F7C9-4975-87C2-556065E4CF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6A21-47A0-4EAA-90EE-AE9AED747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7D8F7-7D4D-40A6-BA97-98C32F486FF2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5F48D-6F8C-4CF1-9B6C-FD83CC9BE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41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96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4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2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7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8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8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91C6B5D-45B0-435C-903F-0325B81BAA0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3822ED5-2F26-4C86-BE2C-72C9FBD4837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108" y="5632571"/>
            <a:ext cx="1570892" cy="679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B415C-5B40-4DE1-BAEA-86CE6406F146}"/>
              </a:ext>
            </a:extLst>
          </p:cNvPr>
          <p:cNvSpPr txBox="1"/>
          <p:nvPr userDrawn="1"/>
        </p:nvSpPr>
        <p:spPr>
          <a:xfrm>
            <a:off x="10240108" y="6311900"/>
            <a:ext cx="1688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skewthescript.org</a:t>
            </a:r>
          </a:p>
        </p:txBody>
      </p:sp>
    </p:spTree>
    <p:extLst>
      <p:ext uri="{BB962C8B-B14F-4D97-AF65-F5344CB8AC3E}">
        <p14:creationId xmlns:p14="http://schemas.microsoft.com/office/powerpoint/2010/main" val="217633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ylervigen.com/spurious-correlations" TargetMode="Externa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tylervigen.com/spurious-correlations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tylervigen.com/spurious-correlations" TargetMode="Externa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tylervigen.com/spurious-correlations" TargetMode="Externa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16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1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1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16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8.jpe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21702" y="708881"/>
            <a:ext cx="9453290" cy="2203284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 rotWithShape="1">
          <a:blip r:embed="rId3"/>
          <a:srcRect r="54415"/>
          <a:stretch/>
        </p:blipFill>
        <p:spPr>
          <a:xfrm>
            <a:off x="1032192" y="3062826"/>
            <a:ext cx="3519930" cy="31824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2572"/>
          <a:stretch/>
        </p:blipFill>
        <p:spPr>
          <a:xfrm>
            <a:off x="4559337" y="3062825"/>
            <a:ext cx="4197036" cy="32390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79" y="4026583"/>
            <a:ext cx="10635722" cy="826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43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/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Topics</a:t>
                </a:r>
                <a:endParaRPr lang="en-US" sz="2000" dirty="0"/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Residuals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b="1" dirty="0">
                    <a:solidFill>
                      <a:srgbClr val="0070C0"/>
                    </a:solidFill>
                  </a:rPr>
                  <a:t>Residual plots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Standard deviation of residuals (s)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/>
                  <a:t>)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The effect of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blipFill>
                <a:blip r:embed="rId2"/>
                <a:stretch>
                  <a:fillRect l="-4840" t="-5071" r="-394" b="-5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5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EC050-A894-44B2-9DAF-6962122D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0" y="704614"/>
            <a:ext cx="10146343" cy="5811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930D11-700C-435C-B8AB-656312F97348}"/>
              </a:ext>
            </a:extLst>
          </p:cNvPr>
          <p:cNvSpPr txBox="1"/>
          <p:nvPr/>
        </p:nvSpPr>
        <p:spPr>
          <a:xfrm>
            <a:off x="1367647" y="2231614"/>
            <a:ext cx="9081856" cy="3016210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500" dirty="0"/>
              <a:t>Remind you of anything?</a:t>
            </a:r>
          </a:p>
        </p:txBody>
      </p:sp>
    </p:spTree>
    <p:extLst>
      <p:ext uri="{BB962C8B-B14F-4D97-AF65-F5344CB8AC3E}">
        <p14:creationId xmlns:p14="http://schemas.microsoft.com/office/powerpoint/2010/main" val="25779166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747B-CAB0-47F4-B80B-2EA71951899C}"/>
              </a:ext>
            </a:extLst>
          </p:cNvPr>
          <p:cNvSpPr txBox="1"/>
          <p:nvPr/>
        </p:nvSpPr>
        <p:spPr>
          <a:xfrm>
            <a:off x="310718" y="6196614"/>
            <a:ext cx="72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Tyler </a:t>
            </a:r>
            <a:r>
              <a:rPr lang="en-US" dirty="0" err="1"/>
              <a:t>Vigen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https://www.tylervigen.com/spurious-correlations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2F86D-112E-43B6-89AD-463F8E202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8" y="452760"/>
            <a:ext cx="11754903" cy="4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351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747B-CAB0-47F4-B80B-2EA71951899C}"/>
              </a:ext>
            </a:extLst>
          </p:cNvPr>
          <p:cNvSpPr txBox="1"/>
          <p:nvPr/>
        </p:nvSpPr>
        <p:spPr>
          <a:xfrm>
            <a:off x="310718" y="6196614"/>
            <a:ext cx="72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Tyler </a:t>
            </a:r>
            <a:r>
              <a:rPr lang="en-US" dirty="0" err="1"/>
              <a:t>Vigen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https://www.tylervigen.com/spurious-correlations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89FE8-C09D-4C8C-9089-B4559A35F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742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81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747B-CAB0-47F4-B80B-2EA71951899C}"/>
              </a:ext>
            </a:extLst>
          </p:cNvPr>
          <p:cNvSpPr txBox="1"/>
          <p:nvPr/>
        </p:nvSpPr>
        <p:spPr>
          <a:xfrm>
            <a:off x="310718" y="6196614"/>
            <a:ext cx="72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Tyler </a:t>
            </a:r>
            <a:r>
              <a:rPr lang="en-US" dirty="0" err="1"/>
              <a:t>Vigen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https://www.tylervigen.com/spurious-correlations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ED6C1-4C44-4BFF-AD7C-470F817BD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859537"/>
            <a:ext cx="11677095" cy="46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57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2747B-CAB0-47F4-B80B-2EA71951899C}"/>
              </a:ext>
            </a:extLst>
          </p:cNvPr>
          <p:cNvSpPr txBox="1"/>
          <p:nvPr/>
        </p:nvSpPr>
        <p:spPr>
          <a:xfrm>
            <a:off x="310718" y="6196614"/>
            <a:ext cx="72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Tyler </a:t>
            </a:r>
            <a:r>
              <a:rPr lang="en-US" dirty="0" err="1"/>
              <a:t>Vigen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https://www.tylervigen.com/spurious-correlations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F1535-1065-4761-81C2-1F39EAFE4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274"/>
            <a:ext cx="12192000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524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E4787-C943-45CF-84FD-D6E35F1BCC2E}"/>
              </a:ext>
            </a:extLst>
          </p:cNvPr>
          <p:cNvSpPr txBox="1"/>
          <p:nvPr/>
        </p:nvSpPr>
        <p:spPr>
          <a:xfrm>
            <a:off x="489751" y="337352"/>
            <a:ext cx="115306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Just as public mass shootings have risen in the past decade, so have:</a:t>
            </a:r>
          </a:p>
          <a:p>
            <a:endParaRPr lang="en-US" sz="1200" dirty="0"/>
          </a:p>
          <a:p>
            <a:pPr marL="800100" lvl="1" indent="-342900">
              <a:buAutoNum type="arabicParenR"/>
            </a:pPr>
            <a:r>
              <a:rPr lang="en-US" sz="4500" dirty="0"/>
              <a:t> Video game sales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People who report a mental health disorder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Sales of firearms</a:t>
            </a:r>
          </a:p>
          <a:p>
            <a:r>
              <a:rPr lang="en-US" sz="4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658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E4787-C943-45CF-84FD-D6E35F1BCC2E}"/>
              </a:ext>
            </a:extLst>
          </p:cNvPr>
          <p:cNvSpPr txBox="1"/>
          <p:nvPr/>
        </p:nvSpPr>
        <p:spPr>
          <a:xfrm>
            <a:off x="489751" y="337352"/>
            <a:ext cx="11530614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Just as public mass shootings have risen in the past decade, so have:</a:t>
            </a:r>
          </a:p>
          <a:p>
            <a:endParaRPr lang="en-US" sz="1200" dirty="0"/>
          </a:p>
          <a:p>
            <a:pPr marL="800100" lvl="1" indent="-342900">
              <a:buAutoNum type="arabicParenR"/>
            </a:pPr>
            <a:r>
              <a:rPr lang="en-US" sz="4500" dirty="0"/>
              <a:t> Video game sales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People who report a mental health disorder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Sales of firearms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The population size of the United States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The average height of the population</a:t>
            </a:r>
          </a:p>
          <a:p>
            <a:pPr marL="800100" lvl="1" indent="-342900">
              <a:buAutoNum type="arabicParenR"/>
            </a:pPr>
            <a:r>
              <a:rPr lang="en-US" sz="4500" dirty="0"/>
              <a:t> So many other things…</a:t>
            </a:r>
          </a:p>
          <a:p>
            <a:r>
              <a:rPr lang="en-US" sz="4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60522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F49A0-9367-429C-8252-FA085DB44807}"/>
              </a:ext>
            </a:extLst>
          </p:cNvPr>
          <p:cNvSpPr txBox="1"/>
          <p:nvPr/>
        </p:nvSpPr>
        <p:spPr>
          <a:xfrm>
            <a:off x="334392" y="630314"/>
            <a:ext cx="115232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Two trends coinciding doesn’t mean they are causally related. There needs to be further evidence to prove a causal connection.</a:t>
            </a:r>
          </a:p>
          <a:p>
            <a:endParaRPr lang="en-US" sz="2500" dirty="0"/>
          </a:p>
          <a:p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29138684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F49A0-9367-429C-8252-FA085DB44807}"/>
              </a:ext>
            </a:extLst>
          </p:cNvPr>
          <p:cNvSpPr txBox="1"/>
          <p:nvPr/>
        </p:nvSpPr>
        <p:spPr>
          <a:xfrm>
            <a:off x="334392" y="630314"/>
            <a:ext cx="11523215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Two trends coinciding doesn’t mean they are causally related. There needs to be further evidence to prove a causal connection.</a:t>
            </a:r>
          </a:p>
          <a:p>
            <a:endParaRPr lang="en-US" sz="2500" dirty="0"/>
          </a:p>
          <a:p>
            <a:r>
              <a:rPr lang="en-US" sz="5500" dirty="0"/>
              <a:t>We’ll learn how to investigate causality later.</a:t>
            </a:r>
          </a:p>
        </p:txBody>
      </p:sp>
    </p:spTree>
    <p:extLst>
      <p:ext uri="{BB962C8B-B14F-4D97-AF65-F5344CB8AC3E}">
        <p14:creationId xmlns:p14="http://schemas.microsoft.com/office/powerpoint/2010/main" val="251979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EC050-A894-44B2-9DAF-6962122D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0" y="704614"/>
            <a:ext cx="10146343" cy="58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sidual plots">
            <a:extLst>
              <a:ext uri="{FF2B5EF4-FFF2-40B4-BE49-F238E27FC236}">
                <a16:creationId xmlns:a16="http://schemas.microsoft.com/office/drawing/2014/main" id="{2667C32A-0CB0-43D7-AB0C-EC380C98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0" y="1257066"/>
            <a:ext cx="9674292" cy="483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F50BC-0A80-484D-B8B7-5690ED7FC12D}"/>
              </a:ext>
            </a:extLst>
          </p:cNvPr>
          <p:cNvSpPr txBox="1"/>
          <p:nvPr/>
        </p:nvSpPr>
        <p:spPr>
          <a:xfrm>
            <a:off x="406795" y="308705"/>
            <a:ext cx="7477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462" y="441243"/>
            <a:ext cx="7305221" cy="10235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81330" y="1597353"/>
            <a:ext cx="67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It allows us to see if there is a pattern within the data that we perhaps could not see on the scatterplot.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15818" y="4952184"/>
            <a:ext cx="979998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If there is no pattern in the residual plot, it means the line captures the overall pattern of the data and that a line is an appropriate model for the data.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EC050-A894-44B2-9DAF-6962122D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0" y="704614"/>
            <a:ext cx="10146343" cy="5811596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4144D2D5-25B6-489F-8BC9-285FD9A114F1}"/>
              </a:ext>
            </a:extLst>
          </p:cNvPr>
          <p:cNvSpPr/>
          <p:nvPr/>
        </p:nvSpPr>
        <p:spPr>
          <a:xfrm>
            <a:off x="3273356" y="1885909"/>
            <a:ext cx="4429957" cy="3683856"/>
          </a:xfrm>
          <a:prstGeom prst="hexagon">
            <a:avLst/>
          </a:prstGeom>
          <a:solidFill>
            <a:srgbClr val="FF0000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/>
              <a:t>BS</a:t>
            </a:r>
          </a:p>
          <a:p>
            <a:pPr algn="ctr"/>
            <a:r>
              <a:rPr lang="en-US" dirty="0"/>
              <a:t>(Bad Statistics)</a:t>
            </a:r>
          </a:p>
        </p:txBody>
      </p:sp>
    </p:spTree>
    <p:extLst>
      <p:ext uri="{BB962C8B-B14F-4D97-AF65-F5344CB8AC3E}">
        <p14:creationId xmlns:p14="http://schemas.microsoft.com/office/powerpoint/2010/main" val="17146835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B20BD-FE67-4A2C-9EA2-A4FBFDE161E1}"/>
              </a:ext>
            </a:extLst>
          </p:cNvPr>
          <p:cNvSpPr txBox="1"/>
          <p:nvPr/>
        </p:nvSpPr>
        <p:spPr>
          <a:xfrm>
            <a:off x="636233" y="1495234"/>
            <a:ext cx="1091953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70C0"/>
                </a:solidFill>
              </a:rPr>
              <a:t>Lesson 3.3 </a:t>
            </a:r>
          </a:p>
          <a:p>
            <a:pPr algn="ctr"/>
            <a:r>
              <a:rPr lang="en-US" sz="9500" b="1" dirty="0">
                <a:solidFill>
                  <a:srgbClr val="0070C0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52436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sidual plots">
            <a:extLst>
              <a:ext uri="{FF2B5EF4-FFF2-40B4-BE49-F238E27FC236}">
                <a16:creationId xmlns:a16="http://schemas.microsoft.com/office/drawing/2014/main" id="{2667C32A-0CB0-43D7-AB0C-EC380C98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36" y="1464815"/>
            <a:ext cx="9674292" cy="483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DDF21E-BBE5-4F8A-9975-673177DECE94}"/>
              </a:ext>
            </a:extLst>
          </p:cNvPr>
          <p:cNvCxnSpPr>
            <a:cxnSpLocks/>
          </p:cNvCxnSpPr>
          <p:nvPr/>
        </p:nvCxnSpPr>
        <p:spPr>
          <a:xfrm flipV="1">
            <a:off x="8101170" y="4441005"/>
            <a:ext cx="0" cy="80264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FB8C8E-523B-4036-B576-58EC614A408D}"/>
              </a:ext>
            </a:extLst>
          </p:cNvPr>
          <p:cNvSpPr txBox="1"/>
          <p:nvPr/>
        </p:nvSpPr>
        <p:spPr>
          <a:xfrm>
            <a:off x="2266122" y="5243645"/>
            <a:ext cx="9134061" cy="101566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/>
              <a:t>Residuals </a:t>
            </a:r>
            <a:r>
              <a:rPr lang="en-US" sz="3000" b="1" dirty="0">
                <a:solidFill>
                  <a:srgbClr val="0070C0"/>
                </a:solidFill>
              </a:rPr>
              <a:t>randomly</a:t>
            </a:r>
            <a:r>
              <a:rPr lang="en-US" sz="3000" dirty="0"/>
              <a:t> scattered around 0, without a pattern </a:t>
            </a:r>
            <a:r>
              <a:rPr lang="en-US" sz="3000" dirty="0">
                <a:sym typeface="Wingdings" panose="05000000000000000000" pitchFamily="2" charset="2"/>
              </a:rPr>
              <a:t> linear model is a good fit for this data!</a:t>
            </a:r>
            <a:endParaRPr 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BD0BD-CFC3-48DA-B658-A72426CFCC9C}"/>
              </a:ext>
            </a:extLst>
          </p:cNvPr>
          <p:cNvSpPr txBox="1"/>
          <p:nvPr/>
        </p:nvSpPr>
        <p:spPr>
          <a:xfrm>
            <a:off x="406795" y="308705"/>
            <a:ext cx="7477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Good Fit</a:t>
            </a:r>
          </a:p>
        </p:txBody>
      </p:sp>
    </p:spTree>
    <p:extLst>
      <p:ext uri="{BB962C8B-B14F-4D97-AF65-F5344CB8AC3E}">
        <p14:creationId xmlns:p14="http://schemas.microsoft.com/office/powerpoint/2010/main" val="6679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urved residual plot">
            <a:extLst>
              <a:ext uri="{FF2B5EF4-FFF2-40B4-BE49-F238E27FC236}">
                <a16:creationId xmlns:a16="http://schemas.microsoft.com/office/drawing/2014/main" id="{CFA6792E-6654-4B55-9985-4D2114AFC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715" r="48186" b="788"/>
          <a:stretch/>
        </p:blipFill>
        <p:spPr bwMode="auto">
          <a:xfrm>
            <a:off x="790113" y="1491449"/>
            <a:ext cx="4785064" cy="44388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CE0A5-1D61-4C62-9F73-11F40B7398B6}"/>
              </a:ext>
            </a:extLst>
          </p:cNvPr>
          <p:cNvSpPr txBox="1"/>
          <p:nvPr/>
        </p:nvSpPr>
        <p:spPr>
          <a:xfrm>
            <a:off x="406795" y="308705"/>
            <a:ext cx="7477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Non-Linear</a:t>
            </a:r>
          </a:p>
        </p:txBody>
      </p:sp>
    </p:spTree>
    <p:extLst>
      <p:ext uri="{BB962C8B-B14F-4D97-AF65-F5344CB8AC3E}">
        <p14:creationId xmlns:p14="http://schemas.microsoft.com/office/powerpoint/2010/main" val="6153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urved residual plot">
            <a:extLst>
              <a:ext uri="{FF2B5EF4-FFF2-40B4-BE49-F238E27FC236}">
                <a16:creationId xmlns:a16="http://schemas.microsoft.com/office/drawing/2014/main" id="{CFA6792E-6654-4B55-9985-4D2114AF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4" y="1459242"/>
            <a:ext cx="9320716" cy="450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CE0A5-1D61-4C62-9F73-11F40B7398B6}"/>
              </a:ext>
            </a:extLst>
          </p:cNvPr>
          <p:cNvSpPr txBox="1"/>
          <p:nvPr/>
        </p:nvSpPr>
        <p:spPr>
          <a:xfrm>
            <a:off x="406795" y="308705"/>
            <a:ext cx="7477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Non-Linear</a:t>
            </a:r>
          </a:p>
        </p:txBody>
      </p:sp>
    </p:spTree>
    <p:extLst>
      <p:ext uri="{BB962C8B-B14F-4D97-AF65-F5344CB8AC3E}">
        <p14:creationId xmlns:p14="http://schemas.microsoft.com/office/powerpoint/2010/main" val="33930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urved residual plot">
            <a:extLst>
              <a:ext uri="{FF2B5EF4-FFF2-40B4-BE49-F238E27FC236}">
                <a16:creationId xmlns:a16="http://schemas.microsoft.com/office/drawing/2014/main" id="{CFA6792E-6654-4B55-9985-4D2114AF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4" y="1459242"/>
            <a:ext cx="9320716" cy="450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CE0A5-1D61-4C62-9F73-11F40B7398B6}"/>
              </a:ext>
            </a:extLst>
          </p:cNvPr>
          <p:cNvSpPr txBox="1"/>
          <p:nvPr/>
        </p:nvSpPr>
        <p:spPr>
          <a:xfrm>
            <a:off x="406795" y="308705"/>
            <a:ext cx="7477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Non-Linear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8C2C40-F221-4245-98C1-1D0EFDAE4319}"/>
              </a:ext>
            </a:extLst>
          </p:cNvPr>
          <p:cNvCxnSpPr>
            <a:cxnSpLocks/>
          </p:cNvCxnSpPr>
          <p:nvPr/>
        </p:nvCxnSpPr>
        <p:spPr>
          <a:xfrm flipV="1">
            <a:off x="8196492" y="4626244"/>
            <a:ext cx="0" cy="600885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CC0EFC-F8EF-4E5C-B2B5-2CECC57D1CBE}"/>
              </a:ext>
            </a:extLst>
          </p:cNvPr>
          <p:cNvSpPr txBox="1"/>
          <p:nvPr/>
        </p:nvSpPr>
        <p:spPr>
          <a:xfrm>
            <a:off x="4304831" y="5227129"/>
            <a:ext cx="5761609" cy="147732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/>
              <a:t>Residuals show a </a:t>
            </a:r>
            <a:r>
              <a:rPr lang="en-US" sz="3000" b="1" dirty="0">
                <a:solidFill>
                  <a:srgbClr val="0070C0"/>
                </a:solidFill>
              </a:rPr>
              <a:t>curved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1"/>
                </a:solidFill>
              </a:rPr>
              <a:t>pattern</a:t>
            </a:r>
            <a:r>
              <a:rPr lang="en-US" sz="3000" dirty="0">
                <a:sym typeface="Wingdings" panose="05000000000000000000" pitchFamily="2" charset="2"/>
              </a:rPr>
              <a:t> linear model is </a:t>
            </a:r>
            <a:r>
              <a:rPr lang="en-US" sz="3000" b="1" dirty="0">
                <a:solidFill>
                  <a:srgbClr val="0070C0"/>
                </a:solidFill>
                <a:sym typeface="Wingdings" panose="05000000000000000000" pitchFamily="2" charset="2"/>
              </a:rPr>
              <a:t>not</a:t>
            </a:r>
            <a:r>
              <a:rPr lang="en-US" sz="3000" dirty="0">
                <a:sym typeface="Wingdings" panose="05000000000000000000" pitchFamily="2" charset="2"/>
              </a:rPr>
              <a:t> a good fit for this data!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8041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28113B-F078-4E76-BA57-F603C2A8A218}"/>
              </a:ext>
            </a:extLst>
          </p:cNvPr>
          <p:cNvGrpSpPr/>
          <p:nvPr/>
        </p:nvGrpSpPr>
        <p:grpSpPr>
          <a:xfrm>
            <a:off x="406794" y="1365684"/>
            <a:ext cx="9249867" cy="4872356"/>
            <a:chOff x="1615440" y="1000125"/>
            <a:chExt cx="9249867" cy="4872356"/>
          </a:xfrm>
        </p:grpSpPr>
        <p:pic>
          <p:nvPicPr>
            <p:cNvPr id="5" name="Picture 2" descr="Image result for residual plot heteroscedasticity">
              <a:extLst>
                <a:ext uri="{FF2B5EF4-FFF2-40B4-BE49-F238E27FC236}">
                  <a16:creationId xmlns:a16="http://schemas.microsoft.com/office/drawing/2014/main" id="{CC00A548-CF20-4EAF-ABB9-EC8BAB324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5446"/>
            <a:stretch/>
          </p:blipFill>
          <p:spPr bwMode="auto">
            <a:xfrm>
              <a:off x="1615440" y="1000125"/>
              <a:ext cx="9249867" cy="487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0FFDA-5D3A-4EE5-821B-34480274F4E4}"/>
                </a:ext>
              </a:extLst>
            </p:cNvPr>
            <p:cNvSpPr/>
            <p:nvPr/>
          </p:nvSpPr>
          <p:spPr>
            <a:xfrm>
              <a:off x="2926080" y="1000125"/>
              <a:ext cx="2052320" cy="35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9FF5-5499-4A55-9497-EE1AD9413E8C}"/>
              </a:ext>
            </a:extLst>
          </p:cNvPr>
          <p:cNvSpPr txBox="1"/>
          <p:nvPr/>
        </p:nvSpPr>
        <p:spPr>
          <a:xfrm>
            <a:off x="406794" y="424115"/>
            <a:ext cx="9110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Heteroskedastic</a:t>
            </a:r>
          </a:p>
        </p:txBody>
      </p:sp>
    </p:spTree>
    <p:extLst>
      <p:ext uri="{BB962C8B-B14F-4D97-AF65-F5344CB8AC3E}">
        <p14:creationId xmlns:p14="http://schemas.microsoft.com/office/powerpoint/2010/main" val="28545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28113B-F078-4E76-BA57-F603C2A8A218}"/>
              </a:ext>
            </a:extLst>
          </p:cNvPr>
          <p:cNvGrpSpPr/>
          <p:nvPr/>
        </p:nvGrpSpPr>
        <p:grpSpPr>
          <a:xfrm>
            <a:off x="406794" y="1356807"/>
            <a:ext cx="9249867" cy="4872356"/>
            <a:chOff x="1615440" y="1000125"/>
            <a:chExt cx="9249867" cy="4872356"/>
          </a:xfrm>
        </p:grpSpPr>
        <p:pic>
          <p:nvPicPr>
            <p:cNvPr id="5" name="Picture 2" descr="Image result for residual plot heteroscedasticity">
              <a:extLst>
                <a:ext uri="{FF2B5EF4-FFF2-40B4-BE49-F238E27FC236}">
                  <a16:creationId xmlns:a16="http://schemas.microsoft.com/office/drawing/2014/main" id="{CC00A548-CF20-4EAF-ABB9-EC8BAB324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5446"/>
            <a:stretch/>
          </p:blipFill>
          <p:spPr bwMode="auto">
            <a:xfrm>
              <a:off x="1615440" y="1000125"/>
              <a:ext cx="9249867" cy="487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0FFDA-5D3A-4EE5-821B-34480274F4E4}"/>
                </a:ext>
              </a:extLst>
            </p:cNvPr>
            <p:cNvSpPr/>
            <p:nvPr/>
          </p:nvSpPr>
          <p:spPr>
            <a:xfrm>
              <a:off x="2926080" y="1000125"/>
              <a:ext cx="2052320" cy="35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9FF5-5499-4A55-9497-EE1AD9413E8C}"/>
              </a:ext>
            </a:extLst>
          </p:cNvPr>
          <p:cNvSpPr txBox="1"/>
          <p:nvPr/>
        </p:nvSpPr>
        <p:spPr>
          <a:xfrm>
            <a:off x="406794" y="424114"/>
            <a:ext cx="9110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Heteroskedastic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C9F24E-DD1D-42AD-8AC2-E1ACDA0C7726}"/>
              </a:ext>
            </a:extLst>
          </p:cNvPr>
          <p:cNvSpPr/>
          <p:nvPr/>
        </p:nvSpPr>
        <p:spPr>
          <a:xfrm>
            <a:off x="5655075" y="1793289"/>
            <a:ext cx="3089429" cy="2324529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100951-7F80-4F9B-B4E2-9511F391E66C}"/>
              </a:ext>
            </a:extLst>
          </p:cNvPr>
          <p:cNvSpPr/>
          <p:nvPr/>
        </p:nvSpPr>
        <p:spPr>
          <a:xfrm flipV="1">
            <a:off x="5655075" y="4394505"/>
            <a:ext cx="3089429" cy="1420368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8E5DE3-1E54-4824-AFF0-FE9B665B2903}"/>
              </a:ext>
            </a:extLst>
          </p:cNvPr>
          <p:cNvCxnSpPr>
            <a:cxnSpLocks/>
          </p:cNvCxnSpPr>
          <p:nvPr/>
        </p:nvCxnSpPr>
        <p:spPr>
          <a:xfrm>
            <a:off x="6096000" y="5637228"/>
            <a:ext cx="1415692" cy="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124C4F-C7A2-4783-A822-F7552807EBC7}"/>
              </a:ext>
            </a:extLst>
          </p:cNvPr>
          <p:cNvSpPr txBox="1"/>
          <p:nvPr/>
        </p:nvSpPr>
        <p:spPr>
          <a:xfrm>
            <a:off x="6454066" y="4844773"/>
            <a:ext cx="497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66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28113B-F078-4E76-BA57-F603C2A8A218}"/>
              </a:ext>
            </a:extLst>
          </p:cNvPr>
          <p:cNvGrpSpPr/>
          <p:nvPr/>
        </p:nvGrpSpPr>
        <p:grpSpPr>
          <a:xfrm>
            <a:off x="406794" y="1356807"/>
            <a:ext cx="9249867" cy="4872356"/>
            <a:chOff x="1615440" y="1000125"/>
            <a:chExt cx="9249867" cy="4872356"/>
          </a:xfrm>
        </p:grpSpPr>
        <p:pic>
          <p:nvPicPr>
            <p:cNvPr id="5" name="Picture 2" descr="Image result for residual plot heteroscedasticity">
              <a:extLst>
                <a:ext uri="{FF2B5EF4-FFF2-40B4-BE49-F238E27FC236}">
                  <a16:creationId xmlns:a16="http://schemas.microsoft.com/office/drawing/2014/main" id="{CC00A548-CF20-4EAF-ABB9-EC8BAB324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5446"/>
            <a:stretch/>
          </p:blipFill>
          <p:spPr bwMode="auto">
            <a:xfrm>
              <a:off x="1615440" y="1000125"/>
              <a:ext cx="9249867" cy="487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0FFDA-5D3A-4EE5-821B-34480274F4E4}"/>
                </a:ext>
              </a:extLst>
            </p:cNvPr>
            <p:cNvSpPr/>
            <p:nvPr/>
          </p:nvSpPr>
          <p:spPr>
            <a:xfrm>
              <a:off x="2926080" y="1000125"/>
              <a:ext cx="2052320" cy="35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9FF5-5499-4A55-9497-EE1AD9413E8C}"/>
              </a:ext>
            </a:extLst>
          </p:cNvPr>
          <p:cNvSpPr txBox="1"/>
          <p:nvPr/>
        </p:nvSpPr>
        <p:spPr>
          <a:xfrm>
            <a:off x="406794" y="424114"/>
            <a:ext cx="9110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Heteroskedastic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C9F24E-DD1D-42AD-8AC2-E1ACDA0C7726}"/>
              </a:ext>
            </a:extLst>
          </p:cNvPr>
          <p:cNvSpPr/>
          <p:nvPr/>
        </p:nvSpPr>
        <p:spPr>
          <a:xfrm>
            <a:off x="5655075" y="1793289"/>
            <a:ext cx="3089429" cy="2324529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100951-7F80-4F9B-B4E2-9511F391E66C}"/>
              </a:ext>
            </a:extLst>
          </p:cNvPr>
          <p:cNvSpPr/>
          <p:nvPr/>
        </p:nvSpPr>
        <p:spPr>
          <a:xfrm flipV="1">
            <a:off x="5655075" y="4394505"/>
            <a:ext cx="3089429" cy="1420368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8E5DE3-1E54-4824-AFF0-FE9B665B2903}"/>
              </a:ext>
            </a:extLst>
          </p:cNvPr>
          <p:cNvCxnSpPr>
            <a:cxnSpLocks/>
          </p:cNvCxnSpPr>
          <p:nvPr/>
        </p:nvCxnSpPr>
        <p:spPr>
          <a:xfrm>
            <a:off x="6096000" y="5637228"/>
            <a:ext cx="1415692" cy="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124C4F-C7A2-4783-A822-F7552807EBC7}"/>
              </a:ext>
            </a:extLst>
          </p:cNvPr>
          <p:cNvSpPr txBox="1"/>
          <p:nvPr/>
        </p:nvSpPr>
        <p:spPr>
          <a:xfrm>
            <a:off x="6454066" y="4844773"/>
            <a:ext cx="497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x</a:t>
            </a: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D0967F4F-2B03-4E2B-9708-B5BE06EF221B}"/>
              </a:ext>
            </a:extLst>
          </p:cNvPr>
          <p:cNvSpPr/>
          <p:nvPr/>
        </p:nvSpPr>
        <p:spPr>
          <a:xfrm>
            <a:off x="7052346" y="4039443"/>
            <a:ext cx="294885" cy="410335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28113B-F078-4E76-BA57-F603C2A8A218}"/>
              </a:ext>
            </a:extLst>
          </p:cNvPr>
          <p:cNvGrpSpPr/>
          <p:nvPr/>
        </p:nvGrpSpPr>
        <p:grpSpPr>
          <a:xfrm>
            <a:off x="406794" y="1356807"/>
            <a:ext cx="9249867" cy="4872356"/>
            <a:chOff x="1615440" y="1000125"/>
            <a:chExt cx="9249867" cy="4872356"/>
          </a:xfrm>
        </p:grpSpPr>
        <p:pic>
          <p:nvPicPr>
            <p:cNvPr id="5" name="Picture 2" descr="Image result for residual plot heteroscedasticity">
              <a:extLst>
                <a:ext uri="{FF2B5EF4-FFF2-40B4-BE49-F238E27FC236}">
                  <a16:creationId xmlns:a16="http://schemas.microsoft.com/office/drawing/2014/main" id="{CC00A548-CF20-4EAF-ABB9-EC8BAB324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5446"/>
            <a:stretch/>
          </p:blipFill>
          <p:spPr bwMode="auto">
            <a:xfrm>
              <a:off x="1615440" y="1000125"/>
              <a:ext cx="9249867" cy="487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0FFDA-5D3A-4EE5-821B-34480274F4E4}"/>
                </a:ext>
              </a:extLst>
            </p:cNvPr>
            <p:cNvSpPr/>
            <p:nvPr/>
          </p:nvSpPr>
          <p:spPr>
            <a:xfrm>
              <a:off x="2926080" y="1000125"/>
              <a:ext cx="2052320" cy="35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9FF5-5499-4A55-9497-EE1AD9413E8C}"/>
              </a:ext>
            </a:extLst>
          </p:cNvPr>
          <p:cNvSpPr txBox="1"/>
          <p:nvPr/>
        </p:nvSpPr>
        <p:spPr>
          <a:xfrm>
            <a:off x="406794" y="424114"/>
            <a:ext cx="9110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Heteroskedastic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C9F24E-DD1D-42AD-8AC2-E1ACDA0C7726}"/>
              </a:ext>
            </a:extLst>
          </p:cNvPr>
          <p:cNvSpPr/>
          <p:nvPr/>
        </p:nvSpPr>
        <p:spPr>
          <a:xfrm>
            <a:off x="5655075" y="1793289"/>
            <a:ext cx="3089429" cy="2324529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100951-7F80-4F9B-B4E2-9511F391E66C}"/>
              </a:ext>
            </a:extLst>
          </p:cNvPr>
          <p:cNvSpPr/>
          <p:nvPr/>
        </p:nvSpPr>
        <p:spPr>
          <a:xfrm flipV="1">
            <a:off x="5655075" y="4394505"/>
            <a:ext cx="3089429" cy="1420368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8E5DE3-1E54-4824-AFF0-FE9B665B2903}"/>
              </a:ext>
            </a:extLst>
          </p:cNvPr>
          <p:cNvCxnSpPr>
            <a:cxnSpLocks/>
          </p:cNvCxnSpPr>
          <p:nvPr/>
        </p:nvCxnSpPr>
        <p:spPr>
          <a:xfrm>
            <a:off x="6096000" y="5637228"/>
            <a:ext cx="1415692" cy="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124C4F-C7A2-4783-A822-F7552807EBC7}"/>
              </a:ext>
            </a:extLst>
          </p:cNvPr>
          <p:cNvSpPr txBox="1"/>
          <p:nvPr/>
        </p:nvSpPr>
        <p:spPr>
          <a:xfrm>
            <a:off x="6454066" y="4844773"/>
            <a:ext cx="497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x</a:t>
            </a: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D0967F4F-2B03-4E2B-9708-B5BE06EF221B}"/>
              </a:ext>
            </a:extLst>
          </p:cNvPr>
          <p:cNvSpPr/>
          <p:nvPr/>
        </p:nvSpPr>
        <p:spPr>
          <a:xfrm>
            <a:off x="7052346" y="4039443"/>
            <a:ext cx="294885" cy="410335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7949D03F-5278-41A8-9E98-1FA0C864EBC2}"/>
              </a:ext>
            </a:extLst>
          </p:cNvPr>
          <p:cNvSpPr/>
          <p:nvPr/>
        </p:nvSpPr>
        <p:spPr>
          <a:xfrm>
            <a:off x="8305577" y="2698813"/>
            <a:ext cx="497149" cy="2538376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CB20BD-FE67-4A2C-9EA2-A4FBFDE161E1}"/>
                  </a:ext>
                </a:extLst>
              </p:cNvPr>
              <p:cNvSpPr txBox="1"/>
              <p:nvPr/>
            </p:nvSpPr>
            <p:spPr>
              <a:xfrm>
                <a:off x="454234" y="2306356"/>
                <a:ext cx="11283517" cy="135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b="1" dirty="0">
                    <a:solidFill>
                      <a:srgbClr val="0070C0"/>
                    </a:solidFill>
                  </a:rPr>
                  <a:t>Residuals,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8000" b="1" dirty="0">
                    <a:solidFill>
                      <a:srgbClr val="0070C0"/>
                    </a:solidFill>
                  </a:rPr>
                  <a:t>, 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CB20BD-FE67-4A2C-9EA2-A4FBFDE16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4" y="2306356"/>
                <a:ext cx="11283517" cy="1351267"/>
              </a:xfrm>
              <a:prstGeom prst="rect">
                <a:avLst/>
              </a:prstGeom>
              <a:blipFill>
                <a:blip r:embed="rId2"/>
                <a:stretch>
                  <a:fillRect t="-16667" b="-4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2ADDB0-31E0-4833-BF9D-C03A1BFFEC93}"/>
              </a:ext>
            </a:extLst>
          </p:cNvPr>
          <p:cNvSpPr txBox="1"/>
          <p:nvPr/>
        </p:nvSpPr>
        <p:spPr>
          <a:xfrm>
            <a:off x="2544925" y="3876010"/>
            <a:ext cx="710213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/>
              <a:t>- Lesson 3.3 -</a:t>
            </a:r>
          </a:p>
        </p:txBody>
      </p:sp>
    </p:spTree>
    <p:extLst>
      <p:ext uri="{BB962C8B-B14F-4D97-AF65-F5344CB8AC3E}">
        <p14:creationId xmlns:p14="http://schemas.microsoft.com/office/powerpoint/2010/main" val="22314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28113B-F078-4E76-BA57-F603C2A8A218}"/>
              </a:ext>
            </a:extLst>
          </p:cNvPr>
          <p:cNvGrpSpPr/>
          <p:nvPr/>
        </p:nvGrpSpPr>
        <p:grpSpPr>
          <a:xfrm>
            <a:off x="406794" y="1356807"/>
            <a:ext cx="9249867" cy="4872356"/>
            <a:chOff x="1615440" y="1000125"/>
            <a:chExt cx="9249867" cy="4872356"/>
          </a:xfrm>
        </p:grpSpPr>
        <p:pic>
          <p:nvPicPr>
            <p:cNvPr id="5" name="Picture 2" descr="Image result for residual plot heteroscedasticity">
              <a:extLst>
                <a:ext uri="{FF2B5EF4-FFF2-40B4-BE49-F238E27FC236}">
                  <a16:creationId xmlns:a16="http://schemas.microsoft.com/office/drawing/2014/main" id="{CC00A548-CF20-4EAF-ABB9-EC8BAB324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5446"/>
            <a:stretch/>
          </p:blipFill>
          <p:spPr bwMode="auto">
            <a:xfrm>
              <a:off x="1615440" y="1000125"/>
              <a:ext cx="9249867" cy="487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0FFDA-5D3A-4EE5-821B-34480274F4E4}"/>
                </a:ext>
              </a:extLst>
            </p:cNvPr>
            <p:cNvSpPr/>
            <p:nvPr/>
          </p:nvSpPr>
          <p:spPr>
            <a:xfrm>
              <a:off x="2926080" y="1000125"/>
              <a:ext cx="2052320" cy="35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9FF5-5499-4A55-9497-EE1AD9413E8C}"/>
              </a:ext>
            </a:extLst>
          </p:cNvPr>
          <p:cNvSpPr txBox="1"/>
          <p:nvPr/>
        </p:nvSpPr>
        <p:spPr>
          <a:xfrm>
            <a:off x="406794" y="424114"/>
            <a:ext cx="9110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Heteroskedastic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C9F24E-DD1D-42AD-8AC2-E1ACDA0C7726}"/>
              </a:ext>
            </a:extLst>
          </p:cNvPr>
          <p:cNvSpPr/>
          <p:nvPr/>
        </p:nvSpPr>
        <p:spPr>
          <a:xfrm>
            <a:off x="5655075" y="1793289"/>
            <a:ext cx="3089429" cy="2324529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100951-7F80-4F9B-B4E2-9511F391E66C}"/>
              </a:ext>
            </a:extLst>
          </p:cNvPr>
          <p:cNvSpPr/>
          <p:nvPr/>
        </p:nvSpPr>
        <p:spPr>
          <a:xfrm flipV="1">
            <a:off x="5655075" y="4394505"/>
            <a:ext cx="3089429" cy="1420368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8E5DE3-1E54-4824-AFF0-FE9B665B2903}"/>
              </a:ext>
            </a:extLst>
          </p:cNvPr>
          <p:cNvCxnSpPr>
            <a:cxnSpLocks/>
          </p:cNvCxnSpPr>
          <p:nvPr/>
        </p:nvCxnSpPr>
        <p:spPr>
          <a:xfrm>
            <a:off x="6096000" y="5637228"/>
            <a:ext cx="1415692" cy="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124C4F-C7A2-4783-A822-F7552807EBC7}"/>
              </a:ext>
            </a:extLst>
          </p:cNvPr>
          <p:cNvSpPr txBox="1"/>
          <p:nvPr/>
        </p:nvSpPr>
        <p:spPr>
          <a:xfrm>
            <a:off x="6454066" y="4844773"/>
            <a:ext cx="497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x</a:t>
            </a: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D0967F4F-2B03-4E2B-9708-B5BE06EF221B}"/>
              </a:ext>
            </a:extLst>
          </p:cNvPr>
          <p:cNvSpPr/>
          <p:nvPr/>
        </p:nvSpPr>
        <p:spPr>
          <a:xfrm>
            <a:off x="7052346" y="4039443"/>
            <a:ext cx="294885" cy="410335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EDCCF9-7225-41EB-A3B4-C0414B77A9D9}"/>
              </a:ext>
            </a:extLst>
          </p:cNvPr>
          <p:cNvCxnSpPr>
            <a:cxnSpLocks/>
          </p:cNvCxnSpPr>
          <p:nvPr/>
        </p:nvCxnSpPr>
        <p:spPr>
          <a:xfrm flipV="1">
            <a:off x="7692797" y="4310805"/>
            <a:ext cx="0" cy="80264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86AEADB0-29B6-4BC7-8D23-974E78F7A0A8}"/>
              </a:ext>
            </a:extLst>
          </p:cNvPr>
          <p:cNvSpPr/>
          <p:nvPr/>
        </p:nvSpPr>
        <p:spPr>
          <a:xfrm>
            <a:off x="8305577" y="2698813"/>
            <a:ext cx="497149" cy="2538376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66A2D-9300-4A8A-8616-1207C562A8C5}"/>
              </a:ext>
            </a:extLst>
          </p:cNvPr>
          <p:cNvSpPr txBox="1"/>
          <p:nvPr/>
        </p:nvSpPr>
        <p:spPr>
          <a:xfrm>
            <a:off x="3950562" y="5113445"/>
            <a:ext cx="6161104" cy="147732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/>
              <a:t>More </a:t>
            </a:r>
            <a:r>
              <a:rPr lang="en-US" sz="3000" b="1" dirty="0">
                <a:solidFill>
                  <a:srgbClr val="0070C0"/>
                </a:solidFill>
              </a:rPr>
              <a:t>variation</a:t>
            </a:r>
            <a:r>
              <a:rPr lang="en-US" sz="3000" dirty="0"/>
              <a:t> in residuals as x values increase </a:t>
            </a:r>
            <a:r>
              <a:rPr lang="en-US" sz="3000" dirty="0">
                <a:sym typeface="Wingdings" panose="05000000000000000000" pitchFamily="2" charset="2"/>
              </a:rPr>
              <a:t> linear model is </a:t>
            </a:r>
            <a:r>
              <a:rPr lang="en-US" sz="3000" b="1" dirty="0">
                <a:solidFill>
                  <a:srgbClr val="0070C0"/>
                </a:solidFill>
                <a:sym typeface="Wingdings" panose="05000000000000000000" pitchFamily="2" charset="2"/>
              </a:rPr>
              <a:t>not</a:t>
            </a:r>
            <a:r>
              <a:rPr lang="en-US" sz="3000" dirty="0">
                <a:sym typeface="Wingdings" panose="05000000000000000000" pitchFamily="2" charset="2"/>
              </a:rPr>
              <a:t> a good fit for this data!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29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28113B-F078-4E76-BA57-F603C2A8A218}"/>
              </a:ext>
            </a:extLst>
          </p:cNvPr>
          <p:cNvGrpSpPr/>
          <p:nvPr/>
        </p:nvGrpSpPr>
        <p:grpSpPr>
          <a:xfrm>
            <a:off x="406794" y="1356807"/>
            <a:ext cx="9249867" cy="4872356"/>
            <a:chOff x="1615440" y="1000125"/>
            <a:chExt cx="9249867" cy="4872356"/>
          </a:xfrm>
        </p:grpSpPr>
        <p:pic>
          <p:nvPicPr>
            <p:cNvPr id="5" name="Picture 2" descr="Image result for residual plot heteroscedasticity">
              <a:extLst>
                <a:ext uri="{FF2B5EF4-FFF2-40B4-BE49-F238E27FC236}">
                  <a16:creationId xmlns:a16="http://schemas.microsoft.com/office/drawing/2014/main" id="{CC00A548-CF20-4EAF-ABB9-EC8BAB324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" b="5446"/>
            <a:stretch/>
          </p:blipFill>
          <p:spPr bwMode="auto">
            <a:xfrm>
              <a:off x="1615440" y="1000125"/>
              <a:ext cx="9249867" cy="487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0FFDA-5D3A-4EE5-821B-34480274F4E4}"/>
                </a:ext>
              </a:extLst>
            </p:cNvPr>
            <p:cNvSpPr/>
            <p:nvPr/>
          </p:nvSpPr>
          <p:spPr>
            <a:xfrm>
              <a:off x="2926080" y="1000125"/>
              <a:ext cx="2052320" cy="35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9FF5-5499-4A55-9497-EE1AD9413E8C}"/>
              </a:ext>
            </a:extLst>
          </p:cNvPr>
          <p:cNvSpPr txBox="1"/>
          <p:nvPr/>
        </p:nvSpPr>
        <p:spPr>
          <a:xfrm>
            <a:off x="406794" y="424114"/>
            <a:ext cx="91100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Residual Plots – Heteroskedastic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FC9F24E-DD1D-42AD-8AC2-E1ACDA0C7726}"/>
              </a:ext>
            </a:extLst>
          </p:cNvPr>
          <p:cNvSpPr/>
          <p:nvPr/>
        </p:nvSpPr>
        <p:spPr>
          <a:xfrm>
            <a:off x="5655075" y="1793289"/>
            <a:ext cx="3089429" cy="2324529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100951-7F80-4F9B-B4E2-9511F391E66C}"/>
              </a:ext>
            </a:extLst>
          </p:cNvPr>
          <p:cNvSpPr/>
          <p:nvPr/>
        </p:nvSpPr>
        <p:spPr>
          <a:xfrm flipV="1">
            <a:off x="5655075" y="4394505"/>
            <a:ext cx="3089429" cy="1420368"/>
          </a:xfrm>
          <a:custGeom>
            <a:avLst/>
            <a:gdLst>
              <a:gd name="connsiteX0" fmla="*/ 0 w 3089429"/>
              <a:gd name="connsiteY0" fmla="*/ 2299317 h 2324529"/>
              <a:gd name="connsiteX1" fmla="*/ 1935332 w 3089429"/>
              <a:gd name="connsiteY1" fmla="*/ 1997476 h 2324529"/>
              <a:gd name="connsiteX2" fmla="*/ 3089429 w 3089429"/>
              <a:gd name="connsiteY2" fmla="*/ 0 h 23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9429" h="2324529">
                <a:moveTo>
                  <a:pt x="0" y="2299317"/>
                </a:moveTo>
                <a:cubicBezTo>
                  <a:pt x="710213" y="2340006"/>
                  <a:pt x="1420427" y="2380696"/>
                  <a:pt x="1935332" y="1997476"/>
                </a:cubicBezTo>
                <a:cubicBezTo>
                  <a:pt x="2450237" y="1614256"/>
                  <a:pt x="2889681" y="383219"/>
                  <a:pt x="3089429" y="0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8E5DE3-1E54-4824-AFF0-FE9B665B2903}"/>
              </a:ext>
            </a:extLst>
          </p:cNvPr>
          <p:cNvCxnSpPr>
            <a:cxnSpLocks/>
          </p:cNvCxnSpPr>
          <p:nvPr/>
        </p:nvCxnSpPr>
        <p:spPr>
          <a:xfrm>
            <a:off x="6096000" y="5637228"/>
            <a:ext cx="1415692" cy="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124C4F-C7A2-4783-A822-F7552807EBC7}"/>
              </a:ext>
            </a:extLst>
          </p:cNvPr>
          <p:cNvSpPr txBox="1"/>
          <p:nvPr/>
        </p:nvSpPr>
        <p:spPr>
          <a:xfrm>
            <a:off x="6454066" y="4844773"/>
            <a:ext cx="4971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x</a:t>
            </a:r>
          </a:p>
        </p:txBody>
      </p:sp>
      <p:sp>
        <p:nvSpPr>
          <p:cNvPr id="2" name="Arrow: Up-Down 1">
            <a:extLst>
              <a:ext uri="{FF2B5EF4-FFF2-40B4-BE49-F238E27FC236}">
                <a16:creationId xmlns:a16="http://schemas.microsoft.com/office/drawing/2014/main" id="{D0967F4F-2B03-4E2B-9708-B5BE06EF221B}"/>
              </a:ext>
            </a:extLst>
          </p:cNvPr>
          <p:cNvSpPr/>
          <p:nvPr/>
        </p:nvSpPr>
        <p:spPr>
          <a:xfrm>
            <a:off x="7052346" y="4039443"/>
            <a:ext cx="294885" cy="410335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EDCCF9-7225-41EB-A3B4-C0414B77A9D9}"/>
              </a:ext>
            </a:extLst>
          </p:cNvPr>
          <p:cNvCxnSpPr>
            <a:cxnSpLocks/>
          </p:cNvCxnSpPr>
          <p:nvPr/>
        </p:nvCxnSpPr>
        <p:spPr>
          <a:xfrm flipV="1">
            <a:off x="7692797" y="4310805"/>
            <a:ext cx="0" cy="802640"/>
          </a:xfrm>
          <a:prstGeom prst="straightConnector1">
            <a:avLst/>
          </a:prstGeom>
          <a:ln w="146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7D489750-24BA-4438-A896-FD9D068CAAAF}"/>
              </a:ext>
            </a:extLst>
          </p:cNvPr>
          <p:cNvSpPr/>
          <p:nvPr/>
        </p:nvSpPr>
        <p:spPr>
          <a:xfrm>
            <a:off x="8305577" y="2698813"/>
            <a:ext cx="497149" cy="2538376"/>
          </a:xfrm>
          <a:prstGeom prst="upDown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566A2D-9300-4A8A-8616-1207C562A8C5}"/>
              </a:ext>
            </a:extLst>
          </p:cNvPr>
          <p:cNvSpPr txBox="1"/>
          <p:nvPr/>
        </p:nvSpPr>
        <p:spPr>
          <a:xfrm>
            <a:off x="3950562" y="5113445"/>
            <a:ext cx="6161104" cy="1477328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/>
              <a:t>More </a:t>
            </a:r>
            <a:r>
              <a:rPr lang="en-US" sz="3000" b="1" dirty="0">
                <a:solidFill>
                  <a:srgbClr val="0070C0"/>
                </a:solidFill>
              </a:rPr>
              <a:t>variation</a:t>
            </a:r>
            <a:r>
              <a:rPr lang="en-US" sz="3000" dirty="0"/>
              <a:t> in residuals as x values increase </a:t>
            </a:r>
            <a:r>
              <a:rPr lang="en-US" sz="3000" dirty="0">
                <a:sym typeface="Wingdings" panose="05000000000000000000" pitchFamily="2" charset="2"/>
              </a:rPr>
              <a:t> linear model is </a:t>
            </a:r>
            <a:r>
              <a:rPr lang="en-US" sz="3000" b="1" dirty="0">
                <a:solidFill>
                  <a:srgbClr val="0070C0"/>
                </a:solidFill>
                <a:sym typeface="Wingdings" panose="05000000000000000000" pitchFamily="2" charset="2"/>
              </a:rPr>
              <a:t>not</a:t>
            </a:r>
            <a:r>
              <a:rPr lang="en-US" sz="3000" dirty="0">
                <a:sym typeface="Wingdings" panose="05000000000000000000" pitchFamily="2" charset="2"/>
              </a:rPr>
              <a:t> a good fit for this data!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69833-937B-41EF-8B11-365AC8DA7763}"/>
              </a:ext>
            </a:extLst>
          </p:cNvPr>
          <p:cNvSpPr txBox="1"/>
          <p:nvPr/>
        </p:nvSpPr>
        <p:spPr>
          <a:xfrm rot="19459047">
            <a:off x="1149155" y="2690336"/>
            <a:ext cx="9175698" cy="1477328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0" b="1" dirty="0"/>
              <a:t>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305535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/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Topics</a:t>
                </a:r>
                <a:endParaRPr lang="en-US" sz="2000" dirty="0"/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Residuals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Residual plots</a:t>
                </a:r>
              </a:p>
              <a:p>
                <a:pPr marL="914400" indent="-914400">
                  <a:buAutoNum type="arabicPeriod"/>
                </a:pPr>
                <a:r>
                  <a:rPr lang="en-US" sz="5000" b="1" dirty="0">
                    <a:solidFill>
                      <a:srgbClr val="0070C0"/>
                    </a:solidFill>
                  </a:rPr>
                  <a:t>Standard deviation of residuals (s)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/>
                  <a:t>)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The effect of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blipFill>
                <a:blip r:embed="rId2"/>
                <a:stretch>
                  <a:fillRect l="-4840" t="-5071" r="-394" b="-5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6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83C21-D7B1-4AC9-BE9A-CB0237380E1C}"/>
              </a:ext>
            </a:extLst>
          </p:cNvPr>
          <p:cNvSpPr txBox="1"/>
          <p:nvPr/>
        </p:nvSpPr>
        <p:spPr>
          <a:xfrm>
            <a:off x="479394" y="2316480"/>
            <a:ext cx="110032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Standard deviation:</a:t>
            </a:r>
            <a:r>
              <a:rPr lang="en-US" sz="4000" dirty="0"/>
              <a:t> Typical distance between data points and the mean</a:t>
            </a:r>
          </a:p>
          <a:p>
            <a:endParaRPr lang="en-US" sz="2000" dirty="0"/>
          </a:p>
          <a:p>
            <a:r>
              <a:rPr lang="en-US" sz="4000" u="sng" dirty="0"/>
              <a:t>Standard deviation of the residuals (s):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0070C0"/>
                </a:solidFill>
              </a:rPr>
              <a:t>Typical</a:t>
            </a:r>
            <a:r>
              <a:rPr lang="en-US" sz="4000" dirty="0"/>
              <a:t> error between data points and the LSRL (typical </a:t>
            </a:r>
            <a:r>
              <a:rPr lang="en-US" sz="4000" b="1" dirty="0">
                <a:solidFill>
                  <a:srgbClr val="0070C0"/>
                </a:solidFill>
              </a:rPr>
              <a:t>residual length</a:t>
            </a:r>
            <a:r>
              <a:rPr lang="en-US" sz="4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5C783-7372-4FFB-AAD8-6CF340B26D77}"/>
              </a:ext>
            </a:extLst>
          </p:cNvPr>
          <p:cNvSpPr txBox="1"/>
          <p:nvPr/>
        </p:nvSpPr>
        <p:spPr>
          <a:xfrm>
            <a:off x="479394" y="284085"/>
            <a:ext cx="78833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Standard deviation of the residuals (s)</a:t>
            </a:r>
          </a:p>
        </p:txBody>
      </p:sp>
    </p:spTree>
    <p:extLst>
      <p:ext uri="{BB962C8B-B14F-4D97-AF65-F5344CB8AC3E}">
        <p14:creationId xmlns:p14="http://schemas.microsoft.com/office/powerpoint/2010/main" val="46592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0658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431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70D4E6-6751-4909-BF8A-81A4D283D9A0}"/>
              </a:ext>
            </a:extLst>
          </p:cNvPr>
          <p:cNvSpPr txBox="1"/>
          <p:nvPr/>
        </p:nvSpPr>
        <p:spPr>
          <a:xfrm>
            <a:off x="6546940" y="1859780"/>
            <a:ext cx="5521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 Stronger relationship between x &amp; y</a:t>
            </a:r>
          </a:p>
          <a:p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70D4E6-6751-4909-BF8A-81A4D283D9A0}"/>
              </a:ext>
            </a:extLst>
          </p:cNvPr>
          <p:cNvSpPr txBox="1"/>
          <p:nvPr/>
        </p:nvSpPr>
        <p:spPr>
          <a:xfrm>
            <a:off x="6546941" y="1859780"/>
            <a:ext cx="550893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 Stronger relationship between x &amp; y</a:t>
            </a:r>
          </a:p>
          <a:p>
            <a:endParaRPr lang="en-US" sz="1000" dirty="0">
              <a:sym typeface="Wingdings" panose="05000000000000000000" pitchFamily="2" charset="2"/>
            </a:endParaRPr>
          </a:p>
          <a:p>
            <a:pPr algn="ctr"/>
            <a:r>
              <a:rPr lang="en-US" sz="3800" dirty="0">
                <a:sym typeface="Wingdings" panose="05000000000000000000" pitchFamily="2" charset="2"/>
              </a:rPr>
              <a:t>Exactly how much stronger is the relationship?</a:t>
            </a:r>
          </a:p>
          <a:p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6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0DCBED-B17E-4B4A-B6D2-0595DF15DEA6}"/>
              </a:ext>
            </a:extLst>
          </p:cNvPr>
          <p:cNvCxnSpPr>
            <a:cxnSpLocks/>
          </p:cNvCxnSpPr>
          <p:nvPr/>
        </p:nvCxnSpPr>
        <p:spPr>
          <a:xfrm flipV="1">
            <a:off x="2414187" y="528482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7ABB-B0CA-4B92-A347-042457630E11}"/>
              </a:ext>
            </a:extLst>
          </p:cNvPr>
          <p:cNvCxnSpPr>
            <a:cxnSpLocks/>
          </p:cNvCxnSpPr>
          <p:nvPr/>
        </p:nvCxnSpPr>
        <p:spPr>
          <a:xfrm flipV="1">
            <a:off x="3337661" y="514706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E7AC1-F8CB-41F8-80A3-2EED3E874F6C}"/>
              </a:ext>
            </a:extLst>
          </p:cNvPr>
          <p:cNvCxnSpPr>
            <a:cxnSpLocks/>
          </p:cNvCxnSpPr>
          <p:nvPr/>
        </p:nvCxnSpPr>
        <p:spPr>
          <a:xfrm flipV="1">
            <a:off x="3855821" y="4459182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2CEDF8-94D0-4A79-9112-D52AE7543E0F}"/>
              </a:ext>
            </a:extLst>
          </p:cNvPr>
          <p:cNvCxnSpPr>
            <a:cxnSpLocks/>
          </p:cNvCxnSpPr>
          <p:nvPr/>
        </p:nvCxnSpPr>
        <p:spPr>
          <a:xfrm flipV="1">
            <a:off x="5059781" y="4357582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C5894D-F304-467E-B025-83292736646B}"/>
              </a:ext>
            </a:extLst>
          </p:cNvPr>
          <p:cNvCxnSpPr>
            <a:cxnSpLocks/>
          </p:cNvCxnSpPr>
          <p:nvPr/>
        </p:nvCxnSpPr>
        <p:spPr>
          <a:xfrm flipV="1">
            <a:off x="1822590" y="5788240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4F79B-A63D-4E41-ABC2-2365A74F0C45}"/>
              </a:ext>
            </a:extLst>
          </p:cNvPr>
          <p:cNvCxnSpPr>
            <a:cxnSpLocks/>
          </p:cNvCxnSpPr>
          <p:nvPr/>
        </p:nvCxnSpPr>
        <p:spPr>
          <a:xfrm flipV="1">
            <a:off x="3294407" y="2197648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20FF4-52B5-4C8A-A516-C676A5CB6FBD}"/>
              </a:ext>
            </a:extLst>
          </p:cNvPr>
          <p:cNvCxnSpPr>
            <a:cxnSpLocks/>
          </p:cNvCxnSpPr>
          <p:nvPr/>
        </p:nvCxnSpPr>
        <p:spPr>
          <a:xfrm flipV="1">
            <a:off x="4085999" y="2065192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A63BC-A29A-4A57-804C-EEC21B91263B}"/>
              </a:ext>
            </a:extLst>
          </p:cNvPr>
          <p:cNvCxnSpPr>
            <a:cxnSpLocks/>
          </p:cNvCxnSpPr>
          <p:nvPr/>
        </p:nvCxnSpPr>
        <p:spPr>
          <a:xfrm flipV="1">
            <a:off x="5259330" y="1614227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1106B-EE6B-4912-B51F-BC4E5C1B1DF0}"/>
              </a:ext>
            </a:extLst>
          </p:cNvPr>
          <p:cNvCxnSpPr>
            <a:cxnSpLocks/>
          </p:cNvCxnSpPr>
          <p:nvPr/>
        </p:nvCxnSpPr>
        <p:spPr>
          <a:xfrm flipV="1">
            <a:off x="2610331" y="2521228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2059-38E6-4345-B3B2-283EB070B057}"/>
              </a:ext>
            </a:extLst>
          </p:cNvPr>
          <p:cNvCxnSpPr>
            <a:cxnSpLocks/>
          </p:cNvCxnSpPr>
          <p:nvPr/>
        </p:nvCxnSpPr>
        <p:spPr>
          <a:xfrm flipV="1">
            <a:off x="1670778" y="2824550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7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0DCBED-B17E-4B4A-B6D2-0595DF15DEA6}"/>
              </a:ext>
            </a:extLst>
          </p:cNvPr>
          <p:cNvCxnSpPr>
            <a:cxnSpLocks/>
          </p:cNvCxnSpPr>
          <p:nvPr/>
        </p:nvCxnSpPr>
        <p:spPr>
          <a:xfrm flipV="1">
            <a:off x="2414187" y="528482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7ABB-B0CA-4B92-A347-042457630E11}"/>
              </a:ext>
            </a:extLst>
          </p:cNvPr>
          <p:cNvCxnSpPr>
            <a:cxnSpLocks/>
          </p:cNvCxnSpPr>
          <p:nvPr/>
        </p:nvCxnSpPr>
        <p:spPr>
          <a:xfrm flipV="1">
            <a:off x="3337661" y="514706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E7AC1-F8CB-41F8-80A3-2EED3E874F6C}"/>
              </a:ext>
            </a:extLst>
          </p:cNvPr>
          <p:cNvCxnSpPr>
            <a:cxnSpLocks/>
          </p:cNvCxnSpPr>
          <p:nvPr/>
        </p:nvCxnSpPr>
        <p:spPr>
          <a:xfrm flipV="1">
            <a:off x="3855821" y="4459182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2CEDF8-94D0-4A79-9112-D52AE7543E0F}"/>
              </a:ext>
            </a:extLst>
          </p:cNvPr>
          <p:cNvCxnSpPr>
            <a:cxnSpLocks/>
          </p:cNvCxnSpPr>
          <p:nvPr/>
        </p:nvCxnSpPr>
        <p:spPr>
          <a:xfrm flipV="1">
            <a:off x="5059781" y="4357582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C5894D-F304-467E-B025-83292736646B}"/>
              </a:ext>
            </a:extLst>
          </p:cNvPr>
          <p:cNvCxnSpPr>
            <a:cxnSpLocks/>
          </p:cNvCxnSpPr>
          <p:nvPr/>
        </p:nvCxnSpPr>
        <p:spPr>
          <a:xfrm flipV="1">
            <a:off x="1822590" y="5788240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4F79B-A63D-4E41-ABC2-2365A74F0C45}"/>
              </a:ext>
            </a:extLst>
          </p:cNvPr>
          <p:cNvCxnSpPr>
            <a:cxnSpLocks/>
          </p:cNvCxnSpPr>
          <p:nvPr/>
        </p:nvCxnSpPr>
        <p:spPr>
          <a:xfrm flipV="1">
            <a:off x="3294407" y="2197648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20FF4-52B5-4C8A-A516-C676A5CB6FBD}"/>
              </a:ext>
            </a:extLst>
          </p:cNvPr>
          <p:cNvCxnSpPr>
            <a:cxnSpLocks/>
          </p:cNvCxnSpPr>
          <p:nvPr/>
        </p:nvCxnSpPr>
        <p:spPr>
          <a:xfrm flipV="1">
            <a:off x="4085999" y="2065192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A63BC-A29A-4A57-804C-EEC21B91263B}"/>
              </a:ext>
            </a:extLst>
          </p:cNvPr>
          <p:cNvCxnSpPr>
            <a:cxnSpLocks/>
          </p:cNvCxnSpPr>
          <p:nvPr/>
        </p:nvCxnSpPr>
        <p:spPr>
          <a:xfrm flipV="1">
            <a:off x="5259330" y="1614227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1106B-EE6B-4912-B51F-BC4E5C1B1DF0}"/>
              </a:ext>
            </a:extLst>
          </p:cNvPr>
          <p:cNvCxnSpPr>
            <a:cxnSpLocks/>
          </p:cNvCxnSpPr>
          <p:nvPr/>
        </p:nvCxnSpPr>
        <p:spPr>
          <a:xfrm flipV="1">
            <a:off x="2610331" y="2521228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2059-38E6-4345-B3B2-283EB070B057}"/>
              </a:ext>
            </a:extLst>
          </p:cNvPr>
          <p:cNvCxnSpPr>
            <a:cxnSpLocks/>
          </p:cNvCxnSpPr>
          <p:nvPr/>
        </p:nvCxnSpPr>
        <p:spPr>
          <a:xfrm flipV="1">
            <a:off x="1670778" y="2824550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DA1960-9403-440B-BF30-D8FBACFFA9B2}"/>
              </a:ext>
            </a:extLst>
          </p:cNvPr>
          <p:cNvSpPr txBox="1"/>
          <p:nvPr/>
        </p:nvSpPr>
        <p:spPr>
          <a:xfrm>
            <a:off x="6547135" y="1405112"/>
            <a:ext cx="5303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s:</a:t>
            </a:r>
            <a:r>
              <a:rPr lang="en-US" sz="4000" dirty="0"/>
              <a:t> </a:t>
            </a:r>
            <a:r>
              <a:rPr lang="en-US" sz="3500" dirty="0"/>
              <a:t>The “typical” residual length</a:t>
            </a:r>
          </a:p>
        </p:txBody>
      </p:sp>
    </p:spTree>
    <p:extLst>
      <p:ext uri="{BB962C8B-B14F-4D97-AF65-F5344CB8AC3E}">
        <p14:creationId xmlns:p14="http://schemas.microsoft.com/office/powerpoint/2010/main" val="29067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/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Topics</a:t>
                </a:r>
                <a:endParaRPr lang="en-US" sz="2000" dirty="0"/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Residuals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Residual plots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Standard deviation of residuals (s)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/>
                  <a:t>)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The effect of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blipFill>
                <a:blip r:embed="rId2"/>
                <a:stretch>
                  <a:fillRect l="-4840" t="-5071" r="-394" b="-5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13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0DCBED-B17E-4B4A-B6D2-0595DF15DEA6}"/>
              </a:ext>
            </a:extLst>
          </p:cNvPr>
          <p:cNvCxnSpPr>
            <a:cxnSpLocks/>
          </p:cNvCxnSpPr>
          <p:nvPr/>
        </p:nvCxnSpPr>
        <p:spPr>
          <a:xfrm flipV="1">
            <a:off x="2414187" y="528482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7ABB-B0CA-4B92-A347-042457630E11}"/>
              </a:ext>
            </a:extLst>
          </p:cNvPr>
          <p:cNvCxnSpPr>
            <a:cxnSpLocks/>
          </p:cNvCxnSpPr>
          <p:nvPr/>
        </p:nvCxnSpPr>
        <p:spPr>
          <a:xfrm flipV="1">
            <a:off x="3337661" y="514706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E7AC1-F8CB-41F8-80A3-2EED3E874F6C}"/>
              </a:ext>
            </a:extLst>
          </p:cNvPr>
          <p:cNvCxnSpPr>
            <a:cxnSpLocks/>
          </p:cNvCxnSpPr>
          <p:nvPr/>
        </p:nvCxnSpPr>
        <p:spPr>
          <a:xfrm flipV="1">
            <a:off x="3855821" y="4459182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2CEDF8-94D0-4A79-9112-D52AE7543E0F}"/>
              </a:ext>
            </a:extLst>
          </p:cNvPr>
          <p:cNvCxnSpPr>
            <a:cxnSpLocks/>
          </p:cNvCxnSpPr>
          <p:nvPr/>
        </p:nvCxnSpPr>
        <p:spPr>
          <a:xfrm flipV="1">
            <a:off x="5059781" y="4357582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C5894D-F304-467E-B025-83292736646B}"/>
              </a:ext>
            </a:extLst>
          </p:cNvPr>
          <p:cNvCxnSpPr>
            <a:cxnSpLocks/>
          </p:cNvCxnSpPr>
          <p:nvPr/>
        </p:nvCxnSpPr>
        <p:spPr>
          <a:xfrm flipV="1">
            <a:off x="1822590" y="5788240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4F79B-A63D-4E41-ABC2-2365A74F0C45}"/>
              </a:ext>
            </a:extLst>
          </p:cNvPr>
          <p:cNvCxnSpPr>
            <a:cxnSpLocks/>
          </p:cNvCxnSpPr>
          <p:nvPr/>
        </p:nvCxnSpPr>
        <p:spPr>
          <a:xfrm flipV="1">
            <a:off x="3294407" y="2197648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20FF4-52B5-4C8A-A516-C676A5CB6FBD}"/>
              </a:ext>
            </a:extLst>
          </p:cNvPr>
          <p:cNvCxnSpPr>
            <a:cxnSpLocks/>
          </p:cNvCxnSpPr>
          <p:nvPr/>
        </p:nvCxnSpPr>
        <p:spPr>
          <a:xfrm flipV="1">
            <a:off x="4085999" y="2065192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A63BC-A29A-4A57-804C-EEC21B91263B}"/>
              </a:ext>
            </a:extLst>
          </p:cNvPr>
          <p:cNvCxnSpPr>
            <a:cxnSpLocks/>
          </p:cNvCxnSpPr>
          <p:nvPr/>
        </p:nvCxnSpPr>
        <p:spPr>
          <a:xfrm flipV="1">
            <a:off x="5259330" y="1614227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1106B-EE6B-4912-B51F-BC4E5C1B1DF0}"/>
              </a:ext>
            </a:extLst>
          </p:cNvPr>
          <p:cNvCxnSpPr>
            <a:cxnSpLocks/>
          </p:cNvCxnSpPr>
          <p:nvPr/>
        </p:nvCxnSpPr>
        <p:spPr>
          <a:xfrm flipV="1">
            <a:off x="2610331" y="2521228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2059-38E6-4345-B3B2-283EB070B057}"/>
              </a:ext>
            </a:extLst>
          </p:cNvPr>
          <p:cNvCxnSpPr>
            <a:cxnSpLocks/>
          </p:cNvCxnSpPr>
          <p:nvPr/>
        </p:nvCxnSpPr>
        <p:spPr>
          <a:xfrm flipV="1">
            <a:off x="1670778" y="2824550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DA1960-9403-440B-BF30-D8FBACFFA9B2}"/>
              </a:ext>
            </a:extLst>
          </p:cNvPr>
          <p:cNvSpPr txBox="1"/>
          <p:nvPr/>
        </p:nvSpPr>
        <p:spPr>
          <a:xfrm>
            <a:off x="6547135" y="1405112"/>
            <a:ext cx="5303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s:</a:t>
            </a:r>
            <a:r>
              <a:rPr lang="en-US" sz="4000" dirty="0"/>
              <a:t> </a:t>
            </a:r>
            <a:r>
              <a:rPr lang="en-US" sz="3500" dirty="0"/>
              <a:t>The “typical” residual length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D88D2-920F-4E5E-A238-B7680CBF35CA}"/>
              </a:ext>
            </a:extLst>
          </p:cNvPr>
          <p:cNvSpPr/>
          <p:nvPr/>
        </p:nvSpPr>
        <p:spPr>
          <a:xfrm>
            <a:off x="6654770" y="2957640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7A64EE-B374-48A3-9A67-36C50BFD74D9}"/>
              </a:ext>
            </a:extLst>
          </p:cNvPr>
          <p:cNvCxnSpPr>
            <a:cxnSpLocks/>
          </p:cNvCxnSpPr>
          <p:nvPr/>
        </p:nvCxnSpPr>
        <p:spPr>
          <a:xfrm flipV="1">
            <a:off x="7311611" y="3273111"/>
            <a:ext cx="0" cy="112362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1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0DCBED-B17E-4B4A-B6D2-0595DF15DEA6}"/>
              </a:ext>
            </a:extLst>
          </p:cNvPr>
          <p:cNvCxnSpPr>
            <a:cxnSpLocks/>
          </p:cNvCxnSpPr>
          <p:nvPr/>
        </p:nvCxnSpPr>
        <p:spPr>
          <a:xfrm flipV="1">
            <a:off x="2414187" y="528482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7ABB-B0CA-4B92-A347-042457630E11}"/>
              </a:ext>
            </a:extLst>
          </p:cNvPr>
          <p:cNvCxnSpPr>
            <a:cxnSpLocks/>
          </p:cNvCxnSpPr>
          <p:nvPr/>
        </p:nvCxnSpPr>
        <p:spPr>
          <a:xfrm flipV="1">
            <a:off x="3337661" y="514706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E7AC1-F8CB-41F8-80A3-2EED3E874F6C}"/>
              </a:ext>
            </a:extLst>
          </p:cNvPr>
          <p:cNvCxnSpPr>
            <a:cxnSpLocks/>
          </p:cNvCxnSpPr>
          <p:nvPr/>
        </p:nvCxnSpPr>
        <p:spPr>
          <a:xfrm flipV="1">
            <a:off x="3855821" y="4459182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2CEDF8-94D0-4A79-9112-D52AE7543E0F}"/>
              </a:ext>
            </a:extLst>
          </p:cNvPr>
          <p:cNvCxnSpPr>
            <a:cxnSpLocks/>
          </p:cNvCxnSpPr>
          <p:nvPr/>
        </p:nvCxnSpPr>
        <p:spPr>
          <a:xfrm flipV="1">
            <a:off x="5059781" y="4357582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C5894D-F304-467E-B025-83292736646B}"/>
              </a:ext>
            </a:extLst>
          </p:cNvPr>
          <p:cNvCxnSpPr>
            <a:cxnSpLocks/>
          </p:cNvCxnSpPr>
          <p:nvPr/>
        </p:nvCxnSpPr>
        <p:spPr>
          <a:xfrm flipV="1">
            <a:off x="1822590" y="5788240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4F79B-A63D-4E41-ABC2-2365A74F0C45}"/>
              </a:ext>
            </a:extLst>
          </p:cNvPr>
          <p:cNvCxnSpPr>
            <a:cxnSpLocks/>
          </p:cNvCxnSpPr>
          <p:nvPr/>
        </p:nvCxnSpPr>
        <p:spPr>
          <a:xfrm flipV="1">
            <a:off x="3294407" y="2197648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20FF4-52B5-4C8A-A516-C676A5CB6FBD}"/>
              </a:ext>
            </a:extLst>
          </p:cNvPr>
          <p:cNvCxnSpPr>
            <a:cxnSpLocks/>
          </p:cNvCxnSpPr>
          <p:nvPr/>
        </p:nvCxnSpPr>
        <p:spPr>
          <a:xfrm flipV="1">
            <a:off x="4085999" y="2065192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A63BC-A29A-4A57-804C-EEC21B91263B}"/>
              </a:ext>
            </a:extLst>
          </p:cNvPr>
          <p:cNvCxnSpPr>
            <a:cxnSpLocks/>
          </p:cNvCxnSpPr>
          <p:nvPr/>
        </p:nvCxnSpPr>
        <p:spPr>
          <a:xfrm flipV="1">
            <a:off x="5259330" y="1614227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1106B-EE6B-4912-B51F-BC4E5C1B1DF0}"/>
              </a:ext>
            </a:extLst>
          </p:cNvPr>
          <p:cNvCxnSpPr>
            <a:cxnSpLocks/>
          </p:cNvCxnSpPr>
          <p:nvPr/>
        </p:nvCxnSpPr>
        <p:spPr>
          <a:xfrm flipV="1">
            <a:off x="2610331" y="2521228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2059-38E6-4345-B3B2-283EB070B057}"/>
              </a:ext>
            </a:extLst>
          </p:cNvPr>
          <p:cNvCxnSpPr>
            <a:cxnSpLocks/>
          </p:cNvCxnSpPr>
          <p:nvPr/>
        </p:nvCxnSpPr>
        <p:spPr>
          <a:xfrm flipV="1">
            <a:off x="1670778" y="2824550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DA1960-9403-440B-BF30-D8FBACFFA9B2}"/>
              </a:ext>
            </a:extLst>
          </p:cNvPr>
          <p:cNvSpPr txBox="1"/>
          <p:nvPr/>
        </p:nvSpPr>
        <p:spPr>
          <a:xfrm>
            <a:off x="6547135" y="1405112"/>
            <a:ext cx="5303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s:</a:t>
            </a:r>
            <a:r>
              <a:rPr lang="en-US" sz="4000" dirty="0"/>
              <a:t> </a:t>
            </a:r>
            <a:r>
              <a:rPr lang="en-US" sz="3500" dirty="0"/>
              <a:t>The “typical” residual length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D88D2-920F-4E5E-A238-B7680CBF35CA}"/>
              </a:ext>
            </a:extLst>
          </p:cNvPr>
          <p:cNvSpPr/>
          <p:nvPr/>
        </p:nvSpPr>
        <p:spPr>
          <a:xfrm>
            <a:off x="6654770" y="2957640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7A64EE-B374-48A3-9A67-36C50BFD74D9}"/>
              </a:ext>
            </a:extLst>
          </p:cNvPr>
          <p:cNvCxnSpPr>
            <a:cxnSpLocks/>
          </p:cNvCxnSpPr>
          <p:nvPr/>
        </p:nvCxnSpPr>
        <p:spPr>
          <a:xfrm flipV="1">
            <a:off x="7311611" y="3273111"/>
            <a:ext cx="0" cy="112362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E81A1-43F8-4ABC-9889-2A5EDEFC8CFB}"/>
              </a:ext>
            </a:extLst>
          </p:cNvPr>
          <p:cNvSpPr/>
          <p:nvPr/>
        </p:nvSpPr>
        <p:spPr>
          <a:xfrm>
            <a:off x="6573771" y="4668349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02CCCF-2218-4DCE-8D37-02AECC709623}"/>
              </a:ext>
            </a:extLst>
          </p:cNvPr>
          <p:cNvCxnSpPr>
            <a:cxnSpLocks/>
          </p:cNvCxnSpPr>
          <p:nvPr/>
        </p:nvCxnSpPr>
        <p:spPr>
          <a:xfrm flipV="1">
            <a:off x="7162394" y="4668349"/>
            <a:ext cx="0" cy="649944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80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0DCBED-B17E-4B4A-B6D2-0595DF15DEA6}"/>
              </a:ext>
            </a:extLst>
          </p:cNvPr>
          <p:cNvCxnSpPr>
            <a:cxnSpLocks/>
          </p:cNvCxnSpPr>
          <p:nvPr/>
        </p:nvCxnSpPr>
        <p:spPr>
          <a:xfrm flipV="1">
            <a:off x="2414187" y="528482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7ABB-B0CA-4B92-A347-042457630E11}"/>
              </a:ext>
            </a:extLst>
          </p:cNvPr>
          <p:cNvCxnSpPr>
            <a:cxnSpLocks/>
          </p:cNvCxnSpPr>
          <p:nvPr/>
        </p:nvCxnSpPr>
        <p:spPr>
          <a:xfrm flipV="1">
            <a:off x="3337661" y="514706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E7AC1-F8CB-41F8-80A3-2EED3E874F6C}"/>
              </a:ext>
            </a:extLst>
          </p:cNvPr>
          <p:cNvCxnSpPr>
            <a:cxnSpLocks/>
          </p:cNvCxnSpPr>
          <p:nvPr/>
        </p:nvCxnSpPr>
        <p:spPr>
          <a:xfrm flipV="1">
            <a:off x="3855821" y="4459182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2CEDF8-94D0-4A79-9112-D52AE7543E0F}"/>
              </a:ext>
            </a:extLst>
          </p:cNvPr>
          <p:cNvCxnSpPr>
            <a:cxnSpLocks/>
          </p:cNvCxnSpPr>
          <p:nvPr/>
        </p:nvCxnSpPr>
        <p:spPr>
          <a:xfrm flipV="1">
            <a:off x="5059781" y="4357582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C5894D-F304-467E-B025-83292736646B}"/>
              </a:ext>
            </a:extLst>
          </p:cNvPr>
          <p:cNvCxnSpPr>
            <a:cxnSpLocks/>
          </p:cNvCxnSpPr>
          <p:nvPr/>
        </p:nvCxnSpPr>
        <p:spPr>
          <a:xfrm flipV="1">
            <a:off x="1822590" y="5788240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4F79B-A63D-4E41-ABC2-2365A74F0C45}"/>
              </a:ext>
            </a:extLst>
          </p:cNvPr>
          <p:cNvCxnSpPr>
            <a:cxnSpLocks/>
          </p:cNvCxnSpPr>
          <p:nvPr/>
        </p:nvCxnSpPr>
        <p:spPr>
          <a:xfrm flipV="1">
            <a:off x="3294407" y="2197648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20FF4-52B5-4C8A-A516-C676A5CB6FBD}"/>
              </a:ext>
            </a:extLst>
          </p:cNvPr>
          <p:cNvCxnSpPr>
            <a:cxnSpLocks/>
          </p:cNvCxnSpPr>
          <p:nvPr/>
        </p:nvCxnSpPr>
        <p:spPr>
          <a:xfrm flipV="1">
            <a:off x="4085999" y="2065192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A63BC-A29A-4A57-804C-EEC21B91263B}"/>
              </a:ext>
            </a:extLst>
          </p:cNvPr>
          <p:cNvCxnSpPr>
            <a:cxnSpLocks/>
          </p:cNvCxnSpPr>
          <p:nvPr/>
        </p:nvCxnSpPr>
        <p:spPr>
          <a:xfrm flipV="1">
            <a:off x="5259330" y="1614227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1106B-EE6B-4912-B51F-BC4E5C1B1DF0}"/>
              </a:ext>
            </a:extLst>
          </p:cNvPr>
          <p:cNvCxnSpPr>
            <a:cxnSpLocks/>
          </p:cNvCxnSpPr>
          <p:nvPr/>
        </p:nvCxnSpPr>
        <p:spPr>
          <a:xfrm flipV="1">
            <a:off x="2610331" y="2521228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2059-38E6-4345-B3B2-283EB070B057}"/>
              </a:ext>
            </a:extLst>
          </p:cNvPr>
          <p:cNvCxnSpPr>
            <a:cxnSpLocks/>
          </p:cNvCxnSpPr>
          <p:nvPr/>
        </p:nvCxnSpPr>
        <p:spPr>
          <a:xfrm flipV="1">
            <a:off x="1670778" y="2824550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DA1960-9403-440B-BF30-D8FBACFFA9B2}"/>
              </a:ext>
            </a:extLst>
          </p:cNvPr>
          <p:cNvSpPr txBox="1"/>
          <p:nvPr/>
        </p:nvSpPr>
        <p:spPr>
          <a:xfrm>
            <a:off x="6547135" y="1405112"/>
            <a:ext cx="5303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s:</a:t>
            </a:r>
            <a:r>
              <a:rPr lang="en-US" sz="4000" dirty="0"/>
              <a:t> </a:t>
            </a:r>
            <a:r>
              <a:rPr lang="en-US" sz="3500" dirty="0"/>
              <a:t>The “typical” residual length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D88D2-920F-4E5E-A238-B7680CBF35CA}"/>
              </a:ext>
            </a:extLst>
          </p:cNvPr>
          <p:cNvSpPr/>
          <p:nvPr/>
        </p:nvSpPr>
        <p:spPr>
          <a:xfrm>
            <a:off x="6654770" y="2957640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7A64EE-B374-48A3-9A67-36C50BFD74D9}"/>
              </a:ext>
            </a:extLst>
          </p:cNvPr>
          <p:cNvCxnSpPr>
            <a:cxnSpLocks/>
          </p:cNvCxnSpPr>
          <p:nvPr/>
        </p:nvCxnSpPr>
        <p:spPr>
          <a:xfrm flipV="1">
            <a:off x="7311611" y="3273111"/>
            <a:ext cx="0" cy="112362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E81A1-43F8-4ABC-9889-2A5EDEFC8CFB}"/>
              </a:ext>
            </a:extLst>
          </p:cNvPr>
          <p:cNvSpPr/>
          <p:nvPr/>
        </p:nvSpPr>
        <p:spPr>
          <a:xfrm>
            <a:off x="6573771" y="4668349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02CCCF-2218-4DCE-8D37-02AECC709623}"/>
              </a:ext>
            </a:extLst>
          </p:cNvPr>
          <p:cNvCxnSpPr>
            <a:cxnSpLocks/>
          </p:cNvCxnSpPr>
          <p:nvPr/>
        </p:nvCxnSpPr>
        <p:spPr>
          <a:xfrm flipV="1">
            <a:off x="7162394" y="4668349"/>
            <a:ext cx="0" cy="649944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00488-D1FA-4851-A2CC-34AC62DCC577}"/>
              </a:ext>
            </a:extLst>
          </p:cNvPr>
          <p:cNvSpPr/>
          <p:nvPr/>
        </p:nvSpPr>
        <p:spPr>
          <a:xfrm>
            <a:off x="7903178" y="2744516"/>
            <a:ext cx="38396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ym typeface="Wingdings" panose="05000000000000000000" pitchFamily="2" charset="2"/>
              </a:rPr>
              <a:t>Stronger correlation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0070C0"/>
                </a:solidFill>
                <a:sym typeface="Wingdings" panose="05000000000000000000" pitchFamily="2" charset="2"/>
              </a:rPr>
              <a:t>Smaller s</a:t>
            </a:r>
          </a:p>
        </p:txBody>
      </p:sp>
    </p:spTree>
    <p:extLst>
      <p:ext uri="{BB962C8B-B14F-4D97-AF65-F5344CB8AC3E}">
        <p14:creationId xmlns:p14="http://schemas.microsoft.com/office/powerpoint/2010/main" val="171871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07733" y="1136697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397574" y="3727497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181413" y="200037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63655" y="27877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138544" y="1548689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397573" y="4087369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387413" y="6678169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223384" y="542735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714624" y="588709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945504" y="48888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303904" y="50920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741544" y="422847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8E6BC-5B88-4ADA-BD20-396A0A07C5FC}"/>
              </a:ext>
            </a:extLst>
          </p:cNvPr>
          <p:cNvSpPr txBox="1"/>
          <p:nvPr/>
        </p:nvSpPr>
        <p:spPr>
          <a:xfrm>
            <a:off x="387413" y="89198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6F28C-659B-4E60-8523-2F2C502C0CC8}"/>
              </a:ext>
            </a:extLst>
          </p:cNvPr>
          <p:cNvSpPr/>
          <p:nvPr/>
        </p:nvSpPr>
        <p:spPr>
          <a:xfrm>
            <a:off x="3973893" y="2133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B6F63C-8F0A-4854-8403-36FCAD1FB43C}"/>
              </a:ext>
            </a:extLst>
          </p:cNvPr>
          <p:cNvSpPr/>
          <p:nvPr/>
        </p:nvSpPr>
        <p:spPr>
          <a:xfrm>
            <a:off x="2496944" y="2463436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6D1F07-03DE-414A-8B69-E1160DA6D129}"/>
              </a:ext>
            </a:extLst>
          </p:cNvPr>
          <p:cNvSpPr txBox="1"/>
          <p:nvPr/>
        </p:nvSpPr>
        <p:spPr>
          <a:xfrm>
            <a:off x="213065" y="1174864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6110D-C5FF-463F-8F95-D3E4A3677CAB}"/>
              </a:ext>
            </a:extLst>
          </p:cNvPr>
          <p:cNvSpPr txBox="1"/>
          <p:nvPr/>
        </p:nvSpPr>
        <p:spPr>
          <a:xfrm>
            <a:off x="295728" y="408736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5C34F2-933F-4381-8C5B-4F661FAB727B}"/>
              </a:ext>
            </a:extLst>
          </p:cNvPr>
          <p:cNvCxnSpPr>
            <a:cxnSpLocks/>
          </p:cNvCxnSpPr>
          <p:nvPr/>
        </p:nvCxnSpPr>
        <p:spPr>
          <a:xfrm flipV="1">
            <a:off x="1007174" y="1397405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FDECF0-BBA9-48A2-B784-4517DC380E86}"/>
              </a:ext>
            </a:extLst>
          </p:cNvPr>
          <p:cNvCxnSpPr>
            <a:cxnSpLocks/>
          </p:cNvCxnSpPr>
          <p:nvPr/>
        </p:nvCxnSpPr>
        <p:spPr>
          <a:xfrm flipV="1">
            <a:off x="932303" y="4339826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0DCBED-B17E-4B4A-B6D2-0595DF15DEA6}"/>
              </a:ext>
            </a:extLst>
          </p:cNvPr>
          <p:cNvCxnSpPr>
            <a:cxnSpLocks/>
          </p:cNvCxnSpPr>
          <p:nvPr/>
        </p:nvCxnSpPr>
        <p:spPr>
          <a:xfrm flipV="1">
            <a:off x="2414187" y="528482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A97ABB-B0CA-4B92-A347-042457630E11}"/>
              </a:ext>
            </a:extLst>
          </p:cNvPr>
          <p:cNvCxnSpPr>
            <a:cxnSpLocks/>
          </p:cNvCxnSpPr>
          <p:nvPr/>
        </p:nvCxnSpPr>
        <p:spPr>
          <a:xfrm flipV="1">
            <a:off x="3337661" y="5147060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EE7AC1-F8CB-41F8-80A3-2EED3E874F6C}"/>
              </a:ext>
            </a:extLst>
          </p:cNvPr>
          <p:cNvCxnSpPr>
            <a:cxnSpLocks/>
          </p:cNvCxnSpPr>
          <p:nvPr/>
        </p:nvCxnSpPr>
        <p:spPr>
          <a:xfrm flipV="1">
            <a:off x="3855821" y="4459182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2CEDF8-94D0-4A79-9112-D52AE7543E0F}"/>
              </a:ext>
            </a:extLst>
          </p:cNvPr>
          <p:cNvCxnSpPr>
            <a:cxnSpLocks/>
          </p:cNvCxnSpPr>
          <p:nvPr/>
        </p:nvCxnSpPr>
        <p:spPr>
          <a:xfrm flipV="1">
            <a:off x="5059781" y="4357582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C5894D-F304-467E-B025-83292736646B}"/>
              </a:ext>
            </a:extLst>
          </p:cNvPr>
          <p:cNvCxnSpPr>
            <a:cxnSpLocks/>
          </p:cNvCxnSpPr>
          <p:nvPr/>
        </p:nvCxnSpPr>
        <p:spPr>
          <a:xfrm flipV="1">
            <a:off x="1822590" y="5788240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B4F79B-A63D-4E41-ABC2-2365A74F0C45}"/>
              </a:ext>
            </a:extLst>
          </p:cNvPr>
          <p:cNvCxnSpPr>
            <a:cxnSpLocks/>
          </p:cNvCxnSpPr>
          <p:nvPr/>
        </p:nvCxnSpPr>
        <p:spPr>
          <a:xfrm flipV="1">
            <a:off x="3294407" y="2197648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420FF4-52B5-4C8A-A516-C676A5CB6FBD}"/>
              </a:ext>
            </a:extLst>
          </p:cNvPr>
          <p:cNvCxnSpPr>
            <a:cxnSpLocks/>
          </p:cNvCxnSpPr>
          <p:nvPr/>
        </p:nvCxnSpPr>
        <p:spPr>
          <a:xfrm flipV="1">
            <a:off x="4085999" y="2065192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A63BC-A29A-4A57-804C-EEC21B91263B}"/>
              </a:ext>
            </a:extLst>
          </p:cNvPr>
          <p:cNvCxnSpPr>
            <a:cxnSpLocks/>
          </p:cNvCxnSpPr>
          <p:nvPr/>
        </p:nvCxnSpPr>
        <p:spPr>
          <a:xfrm flipV="1">
            <a:off x="5259330" y="1614227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E1106B-EE6B-4912-B51F-BC4E5C1B1DF0}"/>
              </a:ext>
            </a:extLst>
          </p:cNvPr>
          <p:cNvCxnSpPr>
            <a:cxnSpLocks/>
          </p:cNvCxnSpPr>
          <p:nvPr/>
        </p:nvCxnSpPr>
        <p:spPr>
          <a:xfrm flipV="1">
            <a:off x="2610331" y="2521228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02059-38E6-4345-B3B2-283EB070B057}"/>
              </a:ext>
            </a:extLst>
          </p:cNvPr>
          <p:cNvCxnSpPr>
            <a:cxnSpLocks/>
          </p:cNvCxnSpPr>
          <p:nvPr/>
        </p:nvCxnSpPr>
        <p:spPr>
          <a:xfrm flipV="1">
            <a:off x="1670778" y="2824550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DA1960-9403-440B-BF30-D8FBACFFA9B2}"/>
              </a:ext>
            </a:extLst>
          </p:cNvPr>
          <p:cNvSpPr txBox="1"/>
          <p:nvPr/>
        </p:nvSpPr>
        <p:spPr>
          <a:xfrm>
            <a:off x="6547135" y="1405112"/>
            <a:ext cx="530351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s:</a:t>
            </a:r>
            <a:r>
              <a:rPr lang="en-US" sz="4000" dirty="0"/>
              <a:t> </a:t>
            </a:r>
            <a:r>
              <a:rPr lang="en-US" sz="3500" dirty="0"/>
              <a:t>The “typical” residual length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D88D2-920F-4E5E-A238-B7680CBF35CA}"/>
              </a:ext>
            </a:extLst>
          </p:cNvPr>
          <p:cNvSpPr/>
          <p:nvPr/>
        </p:nvSpPr>
        <p:spPr>
          <a:xfrm>
            <a:off x="6654770" y="2957640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7A64EE-B374-48A3-9A67-36C50BFD74D9}"/>
              </a:ext>
            </a:extLst>
          </p:cNvPr>
          <p:cNvCxnSpPr>
            <a:cxnSpLocks/>
          </p:cNvCxnSpPr>
          <p:nvPr/>
        </p:nvCxnSpPr>
        <p:spPr>
          <a:xfrm flipV="1">
            <a:off x="7311611" y="3273111"/>
            <a:ext cx="0" cy="112362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E81A1-43F8-4ABC-9889-2A5EDEFC8CFB}"/>
              </a:ext>
            </a:extLst>
          </p:cNvPr>
          <p:cNvSpPr/>
          <p:nvPr/>
        </p:nvSpPr>
        <p:spPr>
          <a:xfrm>
            <a:off x="6573771" y="4668349"/>
            <a:ext cx="58862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s:</a:t>
            </a:r>
            <a:r>
              <a:rPr lang="en-US" sz="3500" dirty="0"/>
              <a:t>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02CCCF-2218-4DCE-8D37-02AECC709623}"/>
              </a:ext>
            </a:extLst>
          </p:cNvPr>
          <p:cNvCxnSpPr>
            <a:cxnSpLocks/>
          </p:cNvCxnSpPr>
          <p:nvPr/>
        </p:nvCxnSpPr>
        <p:spPr>
          <a:xfrm flipV="1">
            <a:off x="7162394" y="4668349"/>
            <a:ext cx="0" cy="649944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00488-D1FA-4851-A2CC-34AC62DCC577}"/>
              </a:ext>
            </a:extLst>
          </p:cNvPr>
          <p:cNvSpPr/>
          <p:nvPr/>
        </p:nvSpPr>
        <p:spPr>
          <a:xfrm>
            <a:off x="7903178" y="2744516"/>
            <a:ext cx="38396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ym typeface="Wingdings" panose="05000000000000000000" pitchFamily="2" charset="2"/>
              </a:rPr>
              <a:t>Stronger correlation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0070C0"/>
                </a:solidFill>
                <a:sym typeface="Wingdings" panose="05000000000000000000" pitchFamily="2" charset="2"/>
              </a:rPr>
              <a:t>Smaller 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91B790-5F82-4E4D-8948-29542BD46360}"/>
              </a:ext>
            </a:extLst>
          </p:cNvPr>
          <p:cNvSpPr/>
          <p:nvPr/>
        </p:nvSpPr>
        <p:spPr>
          <a:xfrm>
            <a:off x="7925387" y="4408545"/>
            <a:ext cx="36781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ym typeface="Wingdings" panose="05000000000000000000" pitchFamily="2" charset="2"/>
              </a:rPr>
              <a:t>Weaker correlation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500" b="1" dirty="0">
                <a:solidFill>
                  <a:srgbClr val="0070C0"/>
                </a:solidFill>
                <a:sym typeface="Wingdings" panose="05000000000000000000" pitchFamily="2" charset="2"/>
              </a:rPr>
              <a:t>Larger s</a:t>
            </a:r>
          </a:p>
        </p:txBody>
      </p:sp>
    </p:spTree>
    <p:extLst>
      <p:ext uri="{BB962C8B-B14F-4D97-AF65-F5344CB8AC3E}">
        <p14:creationId xmlns:p14="http://schemas.microsoft.com/office/powerpoint/2010/main" val="1627480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97024-D7C1-4FDC-A6A8-FBA1A41C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1796"/>
          <a:stretch/>
        </p:blipFill>
        <p:spPr>
          <a:xfrm>
            <a:off x="155039" y="1713753"/>
            <a:ext cx="10013341" cy="514424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BDECA3-D081-4B2C-829F-DC994E110C72}"/>
              </a:ext>
            </a:extLst>
          </p:cNvPr>
          <p:cNvCxnSpPr>
            <a:cxnSpLocks/>
          </p:cNvCxnSpPr>
          <p:nvPr/>
        </p:nvCxnSpPr>
        <p:spPr>
          <a:xfrm>
            <a:off x="7714855" y="3659463"/>
            <a:ext cx="0" cy="38411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E0CDA-E376-4B12-99F4-EDEFCE77751E}"/>
              </a:ext>
            </a:extLst>
          </p:cNvPr>
          <p:cNvCxnSpPr/>
          <p:nvPr/>
        </p:nvCxnSpPr>
        <p:spPr>
          <a:xfrm>
            <a:off x="9479996" y="2642634"/>
            <a:ext cx="0" cy="396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5E2443-4650-4E20-9C61-FFC213E70437}"/>
              </a:ext>
            </a:extLst>
          </p:cNvPr>
          <p:cNvCxnSpPr>
            <a:cxnSpLocks/>
          </p:cNvCxnSpPr>
          <p:nvPr/>
        </p:nvCxnSpPr>
        <p:spPr>
          <a:xfrm>
            <a:off x="7196695" y="3837263"/>
            <a:ext cx="0" cy="142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3AD849-895F-4814-8261-D7F14A13780C}"/>
              </a:ext>
            </a:extLst>
          </p:cNvPr>
          <p:cNvCxnSpPr>
            <a:cxnSpLocks/>
          </p:cNvCxnSpPr>
          <p:nvPr/>
        </p:nvCxnSpPr>
        <p:spPr>
          <a:xfrm>
            <a:off x="8716338" y="3303863"/>
            <a:ext cx="0" cy="172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8B58E-E7E4-46EB-B45C-D8EA7B890D5A}"/>
              </a:ext>
            </a:extLst>
          </p:cNvPr>
          <p:cNvCxnSpPr>
            <a:cxnSpLocks/>
          </p:cNvCxnSpPr>
          <p:nvPr/>
        </p:nvCxnSpPr>
        <p:spPr>
          <a:xfrm>
            <a:off x="3913565" y="498627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0AED2-2660-4FA8-931A-9CD2B7DB426C}"/>
              </a:ext>
            </a:extLst>
          </p:cNvPr>
          <p:cNvCxnSpPr>
            <a:cxnSpLocks/>
          </p:cNvCxnSpPr>
          <p:nvPr/>
        </p:nvCxnSpPr>
        <p:spPr>
          <a:xfrm>
            <a:off x="5431553" y="4474962"/>
            <a:ext cx="0" cy="2336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8D18FE-653B-4000-9938-7DCE0C8490D5}"/>
              </a:ext>
            </a:extLst>
          </p:cNvPr>
          <p:cNvCxnSpPr>
            <a:cxnSpLocks/>
          </p:cNvCxnSpPr>
          <p:nvPr/>
        </p:nvCxnSpPr>
        <p:spPr>
          <a:xfrm>
            <a:off x="6185881" y="4214635"/>
            <a:ext cx="0" cy="1524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8E237-8F35-45F7-941B-B537365A0C26}"/>
              </a:ext>
            </a:extLst>
          </p:cNvPr>
          <p:cNvCxnSpPr>
            <a:cxnSpLocks/>
          </p:cNvCxnSpPr>
          <p:nvPr/>
        </p:nvCxnSpPr>
        <p:spPr>
          <a:xfrm>
            <a:off x="1656593" y="572795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4FCC7-324F-4EEC-9512-6D71450C2B74}"/>
              </a:ext>
            </a:extLst>
          </p:cNvPr>
          <p:cNvCxnSpPr>
            <a:cxnSpLocks/>
          </p:cNvCxnSpPr>
          <p:nvPr/>
        </p:nvCxnSpPr>
        <p:spPr>
          <a:xfrm>
            <a:off x="9725494" y="2886474"/>
            <a:ext cx="0" cy="1219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D7AEDB-7899-45E7-98F1-6AD33290D683}"/>
              </a:ext>
            </a:extLst>
          </p:cNvPr>
          <p:cNvCxnSpPr>
            <a:cxnSpLocks/>
          </p:cNvCxnSpPr>
          <p:nvPr/>
        </p:nvCxnSpPr>
        <p:spPr>
          <a:xfrm>
            <a:off x="3913565" y="4671318"/>
            <a:ext cx="0" cy="31496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FA5519-5BD8-4FE0-B4B8-56D0415E7161}"/>
              </a:ext>
            </a:extLst>
          </p:cNvPr>
          <p:cNvCxnSpPr>
            <a:cxnSpLocks/>
          </p:cNvCxnSpPr>
          <p:nvPr/>
        </p:nvCxnSpPr>
        <p:spPr>
          <a:xfrm>
            <a:off x="7961182" y="3418216"/>
            <a:ext cx="0" cy="1676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126C62-2FF8-4F5F-93FB-F3557B8FB1D3}"/>
              </a:ext>
            </a:extLst>
          </p:cNvPr>
          <p:cNvSpPr txBox="1"/>
          <p:nvPr/>
        </p:nvSpPr>
        <p:spPr>
          <a:xfrm>
            <a:off x="155039" y="174576"/>
            <a:ext cx="9437236" cy="156966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1) The standard deviation of the residuals for the LSRL between attendance and test scores is </a:t>
            </a:r>
            <a:r>
              <a:rPr lang="en-US" sz="3200" b="1" dirty="0">
                <a:solidFill>
                  <a:srgbClr val="0070C0"/>
                </a:solidFill>
              </a:rPr>
              <a:t>s = 1.99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</a:p>
          <a:p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olidFill>
                  <a:schemeClr val="tx1"/>
                </a:solidFill>
              </a:rPr>
              <a:t>Interpret this value.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036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97024-D7C1-4FDC-A6A8-FBA1A41C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1796"/>
          <a:stretch/>
        </p:blipFill>
        <p:spPr>
          <a:xfrm>
            <a:off x="155039" y="1713753"/>
            <a:ext cx="10013341" cy="514424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BDECA3-D081-4B2C-829F-DC994E110C72}"/>
              </a:ext>
            </a:extLst>
          </p:cNvPr>
          <p:cNvCxnSpPr>
            <a:cxnSpLocks/>
          </p:cNvCxnSpPr>
          <p:nvPr/>
        </p:nvCxnSpPr>
        <p:spPr>
          <a:xfrm>
            <a:off x="7714855" y="3659463"/>
            <a:ext cx="0" cy="38411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E0CDA-E376-4B12-99F4-EDEFCE77751E}"/>
              </a:ext>
            </a:extLst>
          </p:cNvPr>
          <p:cNvCxnSpPr/>
          <p:nvPr/>
        </p:nvCxnSpPr>
        <p:spPr>
          <a:xfrm>
            <a:off x="9479996" y="2642634"/>
            <a:ext cx="0" cy="396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5E2443-4650-4E20-9C61-FFC213E70437}"/>
              </a:ext>
            </a:extLst>
          </p:cNvPr>
          <p:cNvCxnSpPr>
            <a:cxnSpLocks/>
          </p:cNvCxnSpPr>
          <p:nvPr/>
        </p:nvCxnSpPr>
        <p:spPr>
          <a:xfrm>
            <a:off x="7196695" y="3837263"/>
            <a:ext cx="0" cy="142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3AD849-895F-4814-8261-D7F14A13780C}"/>
              </a:ext>
            </a:extLst>
          </p:cNvPr>
          <p:cNvCxnSpPr>
            <a:cxnSpLocks/>
          </p:cNvCxnSpPr>
          <p:nvPr/>
        </p:nvCxnSpPr>
        <p:spPr>
          <a:xfrm>
            <a:off x="8716338" y="3303863"/>
            <a:ext cx="0" cy="172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8B58E-E7E4-46EB-B45C-D8EA7B890D5A}"/>
              </a:ext>
            </a:extLst>
          </p:cNvPr>
          <p:cNvCxnSpPr>
            <a:cxnSpLocks/>
          </p:cNvCxnSpPr>
          <p:nvPr/>
        </p:nvCxnSpPr>
        <p:spPr>
          <a:xfrm>
            <a:off x="3913565" y="498627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0AED2-2660-4FA8-931A-9CD2B7DB426C}"/>
              </a:ext>
            </a:extLst>
          </p:cNvPr>
          <p:cNvCxnSpPr>
            <a:cxnSpLocks/>
          </p:cNvCxnSpPr>
          <p:nvPr/>
        </p:nvCxnSpPr>
        <p:spPr>
          <a:xfrm>
            <a:off x="5431553" y="4474962"/>
            <a:ext cx="0" cy="2336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8D18FE-653B-4000-9938-7DCE0C8490D5}"/>
              </a:ext>
            </a:extLst>
          </p:cNvPr>
          <p:cNvCxnSpPr>
            <a:cxnSpLocks/>
          </p:cNvCxnSpPr>
          <p:nvPr/>
        </p:nvCxnSpPr>
        <p:spPr>
          <a:xfrm>
            <a:off x="6185881" y="4214635"/>
            <a:ext cx="0" cy="1524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8E237-8F35-45F7-941B-B537365A0C26}"/>
              </a:ext>
            </a:extLst>
          </p:cNvPr>
          <p:cNvCxnSpPr>
            <a:cxnSpLocks/>
          </p:cNvCxnSpPr>
          <p:nvPr/>
        </p:nvCxnSpPr>
        <p:spPr>
          <a:xfrm>
            <a:off x="1656593" y="572795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4FCC7-324F-4EEC-9512-6D71450C2B74}"/>
              </a:ext>
            </a:extLst>
          </p:cNvPr>
          <p:cNvCxnSpPr>
            <a:cxnSpLocks/>
          </p:cNvCxnSpPr>
          <p:nvPr/>
        </p:nvCxnSpPr>
        <p:spPr>
          <a:xfrm>
            <a:off x="9725494" y="2886474"/>
            <a:ext cx="0" cy="1219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D7AEDB-7899-45E7-98F1-6AD33290D683}"/>
              </a:ext>
            </a:extLst>
          </p:cNvPr>
          <p:cNvCxnSpPr>
            <a:cxnSpLocks/>
          </p:cNvCxnSpPr>
          <p:nvPr/>
        </p:nvCxnSpPr>
        <p:spPr>
          <a:xfrm>
            <a:off x="3913565" y="4671318"/>
            <a:ext cx="0" cy="31496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FA5519-5BD8-4FE0-B4B8-56D0415E7161}"/>
              </a:ext>
            </a:extLst>
          </p:cNvPr>
          <p:cNvCxnSpPr>
            <a:cxnSpLocks/>
          </p:cNvCxnSpPr>
          <p:nvPr/>
        </p:nvCxnSpPr>
        <p:spPr>
          <a:xfrm>
            <a:off x="7961182" y="3418216"/>
            <a:ext cx="0" cy="1676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126C62-2FF8-4F5F-93FB-F3557B8FB1D3}"/>
              </a:ext>
            </a:extLst>
          </p:cNvPr>
          <p:cNvSpPr txBox="1"/>
          <p:nvPr/>
        </p:nvSpPr>
        <p:spPr>
          <a:xfrm>
            <a:off x="155039" y="174576"/>
            <a:ext cx="9437236" cy="156966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1) The standard deviation of the residuals for the LSRL between attendance and test scores is </a:t>
            </a:r>
            <a:r>
              <a:rPr lang="en-US" sz="3200" b="1" dirty="0">
                <a:solidFill>
                  <a:srgbClr val="0070C0"/>
                </a:solidFill>
              </a:rPr>
              <a:t>s = 1.99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</a:p>
          <a:p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olidFill>
                  <a:schemeClr val="tx1"/>
                </a:solidFill>
              </a:rPr>
              <a:t>Interpret this value.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06454-C4A2-4A56-8ECE-0DA2ECBC9C9A}"/>
              </a:ext>
            </a:extLst>
          </p:cNvPr>
          <p:cNvSpPr/>
          <p:nvPr/>
        </p:nvSpPr>
        <p:spPr>
          <a:xfrm>
            <a:off x="722235" y="1943875"/>
            <a:ext cx="11159046" cy="1792222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Stem: When using the LSRL with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explanatory variable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response variable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will typically be off by about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of s with units of the response variable (y).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65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97024-D7C1-4FDC-A6A8-FBA1A41C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1796"/>
          <a:stretch/>
        </p:blipFill>
        <p:spPr>
          <a:xfrm>
            <a:off x="155039" y="1713753"/>
            <a:ext cx="10013341" cy="514424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BDECA3-D081-4B2C-829F-DC994E110C72}"/>
              </a:ext>
            </a:extLst>
          </p:cNvPr>
          <p:cNvCxnSpPr>
            <a:cxnSpLocks/>
          </p:cNvCxnSpPr>
          <p:nvPr/>
        </p:nvCxnSpPr>
        <p:spPr>
          <a:xfrm>
            <a:off x="7714855" y="3659463"/>
            <a:ext cx="0" cy="38411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E0CDA-E376-4B12-99F4-EDEFCE77751E}"/>
              </a:ext>
            </a:extLst>
          </p:cNvPr>
          <p:cNvCxnSpPr/>
          <p:nvPr/>
        </p:nvCxnSpPr>
        <p:spPr>
          <a:xfrm>
            <a:off x="9479996" y="2642634"/>
            <a:ext cx="0" cy="396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5E2443-4650-4E20-9C61-FFC213E70437}"/>
              </a:ext>
            </a:extLst>
          </p:cNvPr>
          <p:cNvCxnSpPr>
            <a:cxnSpLocks/>
          </p:cNvCxnSpPr>
          <p:nvPr/>
        </p:nvCxnSpPr>
        <p:spPr>
          <a:xfrm>
            <a:off x="7196695" y="3837263"/>
            <a:ext cx="0" cy="142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3AD849-895F-4814-8261-D7F14A13780C}"/>
              </a:ext>
            </a:extLst>
          </p:cNvPr>
          <p:cNvCxnSpPr>
            <a:cxnSpLocks/>
          </p:cNvCxnSpPr>
          <p:nvPr/>
        </p:nvCxnSpPr>
        <p:spPr>
          <a:xfrm>
            <a:off x="8716338" y="3303863"/>
            <a:ext cx="0" cy="172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8B58E-E7E4-46EB-B45C-D8EA7B890D5A}"/>
              </a:ext>
            </a:extLst>
          </p:cNvPr>
          <p:cNvCxnSpPr>
            <a:cxnSpLocks/>
          </p:cNvCxnSpPr>
          <p:nvPr/>
        </p:nvCxnSpPr>
        <p:spPr>
          <a:xfrm>
            <a:off x="3913565" y="498627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0AED2-2660-4FA8-931A-9CD2B7DB426C}"/>
              </a:ext>
            </a:extLst>
          </p:cNvPr>
          <p:cNvCxnSpPr>
            <a:cxnSpLocks/>
          </p:cNvCxnSpPr>
          <p:nvPr/>
        </p:nvCxnSpPr>
        <p:spPr>
          <a:xfrm>
            <a:off x="5431553" y="4474962"/>
            <a:ext cx="0" cy="2336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8D18FE-653B-4000-9938-7DCE0C8490D5}"/>
              </a:ext>
            </a:extLst>
          </p:cNvPr>
          <p:cNvCxnSpPr>
            <a:cxnSpLocks/>
          </p:cNvCxnSpPr>
          <p:nvPr/>
        </p:nvCxnSpPr>
        <p:spPr>
          <a:xfrm>
            <a:off x="6185881" y="4214635"/>
            <a:ext cx="0" cy="1524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8E237-8F35-45F7-941B-B537365A0C26}"/>
              </a:ext>
            </a:extLst>
          </p:cNvPr>
          <p:cNvCxnSpPr>
            <a:cxnSpLocks/>
          </p:cNvCxnSpPr>
          <p:nvPr/>
        </p:nvCxnSpPr>
        <p:spPr>
          <a:xfrm>
            <a:off x="1656593" y="572795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4FCC7-324F-4EEC-9512-6D71450C2B74}"/>
              </a:ext>
            </a:extLst>
          </p:cNvPr>
          <p:cNvCxnSpPr>
            <a:cxnSpLocks/>
          </p:cNvCxnSpPr>
          <p:nvPr/>
        </p:nvCxnSpPr>
        <p:spPr>
          <a:xfrm>
            <a:off x="9725494" y="2886474"/>
            <a:ext cx="0" cy="1219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D7AEDB-7899-45E7-98F1-6AD33290D683}"/>
              </a:ext>
            </a:extLst>
          </p:cNvPr>
          <p:cNvCxnSpPr>
            <a:cxnSpLocks/>
          </p:cNvCxnSpPr>
          <p:nvPr/>
        </p:nvCxnSpPr>
        <p:spPr>
          <a:xfrm>
            <a:off x="3913565" y="4671318"/>
            <a:ext cx="0" cy="31496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FA5519-5BD8-4FE0-B4B8-56D0415E7161}"/>
              </a:ext>
            </a:extLst>
          </p:cNvPr>
          <p:cNvCxnSpPr>
            <a:cxnSpLocks/>
          </p:cNvCxnSpPr>
          <p:nvPr/>
        </p:nvCxnSpPr>
        <p:spPr>
          <a:xfrm>
            <a:off x="7961182" y="3418216"/>
            <a:ext cx="0" cy="1676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126C62-2FF8-4F5F-93FB-F3557B8FB1D3}"/>
              </a:ext>
            </a:extLst>
          </p:cNvPr>
          <p:cNvSpPr txBox="1"/>
          <p:nvPr/>
        </p:nvSpPr>
        <p:spPr>
          <a:xfrm>
            <a:off x="155039" y="174576"/>
            <a:ext cx="9437236" cy="156966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1) The standard deviation of the residuals for the LSRL between attendance and test scores is </a:t>
            </a:r>
            <a:r>
              <a:rPr lang="en-US" sz="3200" b="1" dirty="0">
                <a:solidFill>
                  <a:srgbClr val="0070C0"/>
                </a:solidFill>
              </a:rPr>
              <a:t>s = 1.99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</a:p>
          <a:p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olidFill>
                  <a:schemeClr val="tx1"/>
                </a:solidFill>
              </a:rPr>
              <a:t>Interpret this value.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06454-C4A2-4A56-8ECE-0DA2ECBC9C9A}"/>
              </a:ext>
            </a:extLst>
          </p:cNvPr>
          <p:cNvSpPr/>
          <p:nvPr/>
        </p:nvSpPr>
        <p:spPr>
          <a:xfrm>
            <a:off x="726582" y="1881509"/>
            <a:ext cx="10738836" cy="1215910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using the LSRL with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attendance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scores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will typically be off by about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1.99 points.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97024-D7C1-4FDC-A6A8-FBA1A41C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8" r="1796"/>
          <a:stretch/>
        </p:blipFill>
        <p:spPr>
          <a:xfrm>
            <a:off x="155039" y="1713753"/>
            <a:ext cx="10013341" cy="514424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BDECA3-D081-4B2C-829F-DC994E110C72}"/>
              </a:ext>
            </a:extLst>
          </p:cNvPr>
          <p:cNvCxnSpPr>
            <a:cxnSpLocks/>
          </p:cNvCxnSpPr>
          <p:nvPr/>
        </p:nvCxnSpPr>
        <p:spPr>
          <a:xfrm>
            <a:off x="7714855" y="3659463"/>
            <a:ext cx="0" cy="38411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E0CDA-E376-4B12-99F4-EDEFCE77751E}"/>
              </a:ext>
            </a:extLst>
          </p:cNvPr>
          <p:cNvCxnSpPr/>
          <p:nvPr/>
        </p:nvCxnSpPr>
        <p:spPr>
          <a:xfrm>
            <a:off x="9479996" y="2642634"/>
            <a:ext cx="0" cy="396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5E2443-4650-4E20-9C61-FFC213E70437}"/>
              </a:ext>
            </a:extLst>
          </p:cNvPr>
          <p:cNvCxnSpPr>
            <a:cxnSpLocks/>
          </p:cNvCxnSpPr>
          <p:nvPr/>
        </p:nvCxnSpPr>
        <p:spPr>
          <a:xfrm>
            <a:off x="7196695" y="3837263"/>
            <a:ext cx="0" cy="1422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3AD849-895F-4814-8261-D7F14A13780C}"/>
              </a:ext>
            </a:extLst>
          </p:cNvPr>
          <p:cNvCxnSpPr>
            <a:cxnSpLocks/>
          </p:cNvCxnSpPr>
          <p:nvPr/>
        </p:nvCxnSpPr>
        <p:spPr>
          <a:xfrm>
            <a:off x="8716338" y="3303863"/>
            <a:ext cx="0" cy="1727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8B58E-E7E4-46EB-B45C-D8EA7B890D5A}"/>
              </a:ext>
            </a:extLst>
          </p:cNvPr>
          <p:cNvCxnSpPr>
            <a:cxnSpLocks/>
          </p:cNvCxnSpPr>
          <p:nvPr/>
        </p:nvCxnSpPr>
        <p:spPr>
          <a:xfrm>
            <a:off x="3913565" y="498627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0AED2-2660-4FA8-931A-9CD2B7DB426C}"/>
              </a:ext>
            </a:extLst>
          </p:cNvPr>
          <p:cNvCxnSpPr>
            <a:cxnSpLocks/>
          </p:cNvCxnSpPr>
          <p:nvPr/>
        </p:nvCxnSpPr>
        <p:spPr>
          <a:xfrm>
            <a:off x="5431553" y="4474962"/>
            <a:ext cx="0" cy="2336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8D18FE-653B-4000-9938-7DCE0C8490D5}"/>
              </a:ext>
            </a:extLst>
          </p:cNvPr>
          <p:cNvCxnSpPr>
            <a:cxnSpLocks/>
          </p:cNvCxnSpPr>
          <p:nvPr/>
        </p:nvCxnSpPr>
        <p:spPr>
          <a:xfrm>
            <a:off x="6185881" y="4214635"/>
            <a:ext cx="0" cy="1524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8E237-8F35-45F7-941B-B537365A0C26}"/>
              </a:ext>
            </a:extLst>
          </p:cNvPr>
          <p:cNvCxnSpPr>
            <a:cxnSpLocks/>
          </p:cNvCxnSpPr>
          <p:nvPr/>
        </p:nvCxnSpPr>
        <p:spPr>
          <a:xfrm>
            <a:off x="1656593" y="5727958"/>
            <a:ext cx="0" cy="812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4FCC7-324F-4EEC-9512-6D71450C2B74}"/>
              </a:ext>
            </a:extLst>
          </p:cNvPr>
          <p:cNvCxnSpPr>
            <a:cxnSpLocks/>
          </p:cNvCxnSpPr>
          <p:nvPr/>
        </p:nvCxnSpPr>
        <p:spPr>
          <a:xfrm>
            <a:off x="9725494" y="2886474"/>
            <a:ext cx="0" cy="12192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D7AEDB-7899-45E7-98F1-6AD33290D683}"/>
              </a:ext>
            </a:extLst>
          </p:cNvPr>
          <p:cNvCxnSpPr>
            <a:cxnSpLocks/>
          </p:cNvCxnSpPr>
          <p:nvPr/>
        </p:nvCxnSpPr>
        <p:spPr>
          <a:xfrm>
            <a:off x="3913565" y="4671318"/>
            <a:ext cx="0" cy="31496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FA5519-5BD8-4FE0-B4B8-56D0415E7161}"/>
              </a:ext>
            </a:extLst>
          </p:cNvPr>
          <p:cNvCxnSpPr>
            <a:cxnSpLocks/>
          </p:cNvCxnSpPr>
          <p:nvPr/>
        </p:nvCxnSpPr>
        <p:spPr>
          <a:xfrm>
            <a:off x="7961182" y="3418216"/>
            <a:ext cx="0" cy="16764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126C62-2FF8-4F5F-93FB-F3557B8FB1D3}"/>
              </a:ext>
            </a:extLst>
          </p:cNvPr>
          <p:cNvSpPr txBox="1"/>
          <p:nvPr/>
        </p:nvSpPr>
        <p:spPr>
          <a:xfrm>
            <a:off x="155039" y="174576"/>
            <a:ext cx="9437236" cy="156966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1) The standard deviation of the residuals for the LSRL between attendance and test scores is </a:t>
            </a:r>
            <a:r>
              <a:rPr lang="en-US" sz="3200" b="1" dirty="0">
                <a:solidFill>
                  <a:srgbClr val="0070C0"/>
                </a:solidFill>
              </a:rPr>
              <a:t>s = 1.99</a:t>
            </a:r>
            <a:r>
              <a:rPr lang="en-US" sz="3200" dirty="0">
                <a:solidFill>
                  <a:schemeClr val="tx1"/>
                </a:solidFill>
              </a:rPr>
              <a:t>. </a:t>
            </a:r>
          </a:p>
          <a:p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>
                <a:solidFill>
                  <a:schemeClr val="tx1"/>
                </a:solidFill>
              </a:rPr>
              <a:t>Interpret this value.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06454-C4A2-4A56-8ECE-0DA2ECBC9C9A}"/>
              </a:ext>
            </a:extLst>
          </p:cNvPr>
          <p:cNvSpPr/>
          <p:nvPr/>
        </p:nvSpPr>
        <p:spPr>
          <a:xfrm>
            <a:off x="726582" y="1881509"/>
            <a:ext cx="10738836" cy="1215910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using the LSRL with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attendance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predict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scores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 will typically be off by about </a:t>
            </a:r>
            <a:r>
              <a:rPr lang="en-US" sz="3500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1.99 points.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547F67-9897-42C6-A127-555686CF0115}"/>
              </a:ext>
            </a:extLst>
          </p:cNvPr>
          <p:cNvCxnSpPr/>
          <p:nvPr/>
        </p:nvCxnSpPr>
        <p:spPr>
          <a:xfrm flipH="1" flipV="1">
            <a:off x="5563951" y="4591802"/>
            <a:ext cx="1735537" cy="119617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9BDC3-E8E8-45A2-BA50-1820E4EA4990}"/>
              </a:ext>
            </a:extLst>
          </p:cNvPr>
          <p:cNvSpPr/>
          <p:nvPr/>
        </p:nvSpPr>
        <p:spPr>
          <a:xfrm>
            <a:off x="3524528" y="5144247"/>
            <a:ext cx="7837351" cy="639599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 residual is about 2 test points.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02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A520-FF34-495D-AA6F-4707C0F9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" y="1313895"/>
            <a:ext cx="9631997" cy="494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21E97-FF10-44F6-BA4B-9B90D0B09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8" y="2130644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3D1D1-8675-4F25-BD57-F2FF89DBF05B}"/>
              </a:ext>
            </a:extLst>
          </p:cNvPr>
          <p:cNvSpPr txBox="1"/>
          <p:nvPr/>
        </p:nvSpPr>
        <p:spPr>
          <a:xfrm>
            <a:off x="387413" y="134744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</p:spTree>
    <p:extLst>
      <p:ext uri="{BB962C8B-B14F-4D97-AF65-F5344CB8AC3E}">
        <p14:creationId xmlns:p14="http://schemas.microsoft.com/office/powerpoint/2010/main" val="160253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A520-FF34-495D-AA6F-4707C0F9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" y="1313895"/>
            <a:ext cx="9631997" cy="494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21E97-FF10-44F6-BA4B-9B90D0B09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8" y="2130644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3D1D1-8675-4F25-BD57-F2FF89DBF05B}"/>
              </a:ext>
            </a:extLst>
          </p:cNvPr>
          <p:cNvSpPr txBox="1"/>
          <p:nvPr/>
        </p:nvSpPr>
        <p:spPr>
          <a:xfrm>
            <a:off x="387413" y="134744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2A770A-7FD4-4200-B9F3-46D3D4A1F6B8}"/>
              </a:ext>
            </a:extLst>
          </p:cNvPr>
          <p:cNvCxnSpPr>
            <a:cxnSpLocks/>
          </p:cNvCxnSpPr>
          <p:nvPr/>
        </p:nvCxnSpPr>
        <p:spPr>
          <a:xfrm flipV="1">
            <a:off x="6146259" y="3491515"/>
            <a:ext cx="0" cy="4572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2C0698-7AEA-43C0-8397-C9961227A31B}"/>
              </a:ext>
            </a:extLst>
          </p:cNvPr>
          <p:cNvCxnSpPr>
            <a:cxnSpLocks/>
          </p:cNvCxnSpPr>
          <p:nvPr/>
        </p:nvCxnSpPr>
        <p:spPr>
          <a:xfrm flipV="1">
            <a:off x="6627132" y="3890643"/>
            <a:ext cx="0" cy="23747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96716-52BB-41BC-B403-CFB368A32ACD}"/>
              </a:ext>
            </a:extLst>
          </p:cNvPr>
          <p:cNvCxnSpPr>
            <a:cxnSpLocks/>
          </p:cNvCxnSpPr>
          <p:nvPr/>
        </p:nvCxnSpPr>
        <p:spPr>
          <a:xfrm flipV="1">
            <a:off x="7337346" y="3491515"/>
            <a:ext cx="0" cy="27261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3EC1BC-1604-40FF-ACC3-91A9CD34C713}"/>
              </a:ext>
            </a:extLst>
          </p:cNvPr>
          <p:cNvCxnSpPr>
            <a:cxnSpLocks/>
          </p:cNvCxnSpPr>
          <p:nvPr/>
        </p:nvCxnSpPr>
        <p:spPr>
          <a:xfrm flipV="1">
            <a:off x="7969140" y="3627823"/>
            <a:ext cx="0" cy="27261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0AC6B3-DE12-4E76-923D-E7B5CA1230B1}"/>
              </a:ext>
            </a:extLst>
          </p:cNvPr>
          <p:cNvCxnSpPr>
            <a:cxnSpLocks/>
          </p:cNvCxnSpPr>
          <p:nvPr/>
        </p:nvCxnSpPr>
        <p:spPr>
          <a:xfrm flipV="1">
            <a:off x="8565423" y="3501872"/>
            <a:ext cx="0" cy="12595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AA7B7-9E05-4E4F-A9F6-31122E7B82AD}"/>
              </a:ext>
            </a:extLst>
          </p:cNvPr>
          <p:cNvCxnSpPr>
            <a:cxnSpLocks/>
          </p:cNvCxnSpPr>
          <p:nvPr/>
        </p:nvCxnSpPr>
        <p:spPr>
          <a:xfrm flipV="1">
            <a:off x="4088119" y="4229841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C09609-AC68-492B-8374-D61D8231C31D}"/>
              </a:ext>
            </a:extLst>
          </p:cNvPr>
          <p:cNvCxnSpPr>
            <a:cxnSpLocks/>
          </p:cNvCxnSpPr>
          <p:nvPr/>
        </p:nvCxnSpPr>
        <p:spPr>
          <a:xfrm flipV="1">
            <a:off x="4225722" y="4349228"/>
            <a:ext cx="0" cy="62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27CD9-B0F0-40C2-88FB-9107AFE99B0C}"/>
              </a:ext>
            </a:extLst>
          </p:cNvPr>
          <p:cNvCxnSpPr>
            <a:cxnSpLocks/>
          </p:cNvCxnSpPr>
          <p:nvPr/>
        </p:nvCxnSpPr>
        <p:spPr>
          <a:xfrm flipV="1">
            <a:off x="2542928" y="4021584"/>
            <a:ext cx="0" cy="6477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CC9AF4-D837-40AA-9A78-2F714344442F}"/>
              </a:ext>
            </a:extLst>
          </p:cNvPr>
          <p:cNvCxnSpPr>
            <a:cxnSpLocks/>
          </p:cNvCxnSpPr>
          <p:nvPr/>
        </p:nvCxnSpPr>
        <p:spPr>
          <a:xfrm flipV="1">
            <a:off x="2624305" y="4256476"/>
            <a:ext cx="0" cy="41280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45A16F-C7BF-4D03-8CD7-FA4DF2ADD483}"/>
              </a:ext>
            </a:extLst>
          </p:cNvPr>
          <p:cNvCxnSpPr>
            <a:cxnSpLocks/>
          </p:cNvCxnSpPr>
          <p:nvPr/>
        </p:nvCxnSpPr>
        <p:spPr>
          <a:xfrm flipV="1">
            <a:off x="3122934" y="4550919"/>
            <a:ext cx="0" cy="33179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A404DB-67AD-4E6C-8028-C07E57B89B10}"/>
              </a:ext>
            </a:extLst>
          </p:cNvPr>
          <p:cNvCxnSpPr>
            <a:cxnSpLocks/>
          </p:cNvCxnSpPr>
          <p:nvPr/>
        </p:nvCxnSpPr>
        <p:spPr>
          <a:xfrm flipV="1">
            <a:off x="2908868" y="4476570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99579D-4618-4077-8735-304A03A0A608}"/>
              </a:ext>
            </a:extLst>
          </p:cNvPr>
          <p:cNvCxnSpPr>
            <a:cxnSpLocks/>
          </p:cNvCxnSpPr>
          <p:nvPr/>
        </p:nvCxnSpPr>
        <p:spPr>
          <a:xfrm flipV="1">
            <a:off x="2368810" y="4532239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C3376F-B985-4892-953A-94A8E1EA9DFB}"/>
              </a:ext>
            </a:extLst>
          </p:cNvPr>
          <p:cNvCxnSpPr>
            <a:cxnSpLocks/>
          </p:cNvCxnSpPr>
          <p:nvPr/>
        </p:nvCxnSpPr>
        <p:spPr>
          <a:xfrm flipV="1">
            <a:off x="2457539" y="4522435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3F9040-C648-4D42-AF2E-E514996F4DAC}"/>
              </a:ext>
            </a:extLst>
          </p:cNvPr>
          <p:cNvCxnSpPr>
            <a:cxnSpLocks/>
          </p:cNvCxnSpPr>
          <p:nvPr/>
        </p:nvCxnSpPr>
        <p:spPr>
          <a:xfrm flipV="1">
            <a:off x="2412622" y="4734575"/>
            <a:ext cx="0" cy="39671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3055DE-7053-4ABD-B4F6-9E4B1B0DDACD}"/>
              </a:ext>
            </a:extLst>
          </p:cNvPr>
          <p:cNvCxnSpPr>
            <a:cxnSpLocks/>
          </p:cNvCxnSpPr>
          <p:nvPr/>
        </p:nvCxnSpPr>
        <p:spPr>
          <a:xfrm flipV="1">
            <a:off x="2578440" y="4684084"/>
            <a:ext cx="0" cy="248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3119F5-D5C3-4F60-9EE6-5301FD58F8B1}"/>
              </a:ext>
            </a:extLst>
          </p:cNvPr>
          <p:cNvCxnSpPr>
            <a:cxnSpLocks/>
          </p:cNvCxnSpPr>
          <p:nvPr/>
        </p:nvCxnSpPr>
        <p:spPr>
          <a:xfrm flipV="1">
            <a:off x="2201037" y="4752331"/>
            <a:ext cx="0" cy="13038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540C19-4802-445C-82F3-4A6F1D00A10B}"/>
              </a:ext>
            </a:extLst>
          </p:cNvPr>
          <p:cNvCxnSpPr>
            <a:cxnSpLocks/>
          </p:cNvCxnSpPr>
          <p:nvPr/>
        </p:nvCxnSpPr>
        <p:spPr>
          <a:xfrm flipV="1">
            <a:off x="1896814" y="4814197"/>
            <a:ext cx="0" cy="1187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0641BB-5118-474A-BDE3-E89BD03A5483}"/>
              </a:ext>
            </a:extLst>
          </p:cNvPr>
          <p:cNvCxnSpPr>
            <a:cxnSpLocks/>
          </p:cNvCxnSpPr>
          <p:nvPr/>
        </p:nvCxnSpPr>
        <p:spPr>
          <a:xfrm flipV="1">
            <a:off x="1988953" y="4797920"/>
            <a:ext cx="0" cy="1187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6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/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Topics</a:t>
                </a:r>
                <a:endParaRPr lang="en-US" sz="2000" dirty="0"/>
              </a:p>
              <a:p>
                <a:pPr marL="914400" indent="-914400">
                  <a:buAutoNum type="arabicPeriod"/>
                </a:pPr>
                <a:r>
                  <a:rPr lang="en-US" sz="5000" b="1" dirty="0">
                    <a:solidFill>
                      <a:srgbClr val="0070C0"/>
                    </a:solidFill>
                  </a:rPr>
                  <a:t>Residuals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Residual plots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Standard deviation of residuals (s)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/>
                  <a:t>)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The effect of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blipFill>
                <a:blip r:embed="rId2"/>
                <a:stretch>
                  <a:fillRect l="-4840" t="-5071" r="-394" b="-5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4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A520-FF34-495D-AA6F-4707C0F9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" y="1313895"/>
            <a:ext cx="9631997" cy="494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21E97-FF10-44F6-BA4B-9B90D0B09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78" y="2130644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3D1D1-8675-4F25-BD57-F2FF89DBF05B}"/>
              </a:ext>
            </a:extLst>
          </p:cNvPr>
          <p:cNvSpPr txBox="1"/>
          <p:nvPr/>
        </p:nvSpPr>
        <p:spPr>
          <a:xfrm>
            <a:off x="387413" y="134744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2A770A-7FD4-4200-B9F3-46D3D4A1F6B8}"/>
              </a:ext>
            </a:extLst>
          </p:cNvPr>
          <p:cNvCxnSpPr>
            <a:cxnSpLocks/>
          </p:cNvCxnSpPr>
          <p:nvPr/>
        </p:nvCxnSpPr>
        <p:spPr>
          <a:xfrm flipV="1">
            <a:off x="6146259" y="3491515"/>
            <a:ext cx="0" cy="4572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2C0698-7AEA-43C0-8397-C9961227A31B}"/>
              </a:ext>
            </a:extLst>
          </p:cNvPr>
          <p:cNvCxnSpPr>
            <a:cxnSpLocks/>
          </p:cNvCxnSpPr>
          <p:nvPr/>
        </p:nvCxnSpPr>
        <p:spPr>
          <a:xfrm flipV="1">
            <a:off x="6627132" y="3890643"/>
            <a:ext cx="0" cy="23747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96716-52BB-41BC-B403-CFB368A32ACD}"/>
              </a:ext>
            </a:extLst>
          </p:cNvPr>
          <p:cNvCxnSpPr>
            <a:cxnSpLocks/>
          </p:cNvCxnSpPr>
          <p:nvPr/>
        </p:nvCxnSpPr>
        <p:spPr>
          <a:xfrm flipV="1">
            <a:off x="7337346" y="3491515"/>
            <a:ext cx="0" cy="27261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3EC1BC-1604-40FF-ACC3-91A9CD34C713}"/>
              </a:ext>
            </a:extLst>
          </p:cNvPr>
          <p:cNvCxnSpPr>
            <a:cxnSpLocks/>
          </p:cNvCxnSpPr>
          <p:nvPr/>
        </p:nvCxnSpPr>
        <p:spPr>
          <a:xfrm flipV="1">
            <a:off x="7969140" y="3627823"/>
            <a:ext cx="0" cy="27261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0AC6B3-DE12-4E76-923D-E7B5CA1230B1}"/>
              </a:ext>
            </a:extLst>
          </p:cNvPr>
          <p:cNvCxnSpPr>
            <a:cxnSpLocks/>
          </p:cNvCxnSpPr>
          <p:nvPr/>
        </p:nvCxnSpPr>
        <p:spPr>
          <a:xfrm flipV="1">
            <a:off x="8565423" y="3501872"/>
            <a:ext cx="0" cy="12595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1AA7B7-9E05-4E4F-A9F6-31122E7B82AD}"/>
              </a:ext>
            </a:extLst>
          </p:cNvPr>
          <p:cNvCxnSpPr>
            <a:cxnSpLocks/>
          </p:cNvCxnSpPr>
          <p:nvPr/>
        </p:nvCxnSpPr>
        <p:spPr>
          <a:xfrm flipV="1">
            <a:off x="4088119" y="4229841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C09609-AC68-492B-8374-D61D8231C31D}"/>
              </a:ext>
            </a:extLst>
          </p:cNvPr>
          <p:cNvCxnSpPr>
            <a:cxnSpLocks/>
          </p:cNvCxnSpPr>
          <p:nvPr/>
        </p:nvCxnSpPr>
        <p:spPr>
          <a:xfrm flipV="1">
            <a:off x="4225722" y="4349228"/>
            <a:ext cx="0" cy="62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227CD9-B0F0-40C2-88FB-9107AFE99B0C}"/>
              </a:ext>
            </a:extLst>
          </p:cNvPr>
          <p:cNvCxnSpPr>
            <a:cxnSpLocks/>
          </p:cNvCxnSpPr>
          <p:nvPr/>
        </p:nvCxnSpPr>
        <p:spPr>
          <a:xfrm flipV="1">
            <a:off x="2542928" y="4021584"/>
            <a:ext cx="0" cy="6477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CC9AF4-D837-40AA-9A78-2F714344442F}"/>
              </a:ext>
            </a:extLst>
          </p:cNvPr>
          <p:cNvCxnSpPr>
            <a:cxnSpLocks/>
          </p:cNvCxnSpPr>
          <p:nvPr/>
        </p:nvCxnSpPr>
        <p:spPr>
          <a:xfrm flipV="1">
            <a:off x="2624305" y="4256476"/>
            <a:ext cx="0" cy="41280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45A16F-C7BF-4D03-8CD7-FA4DF2ADD483}"/>
              </a:ext>
            </a:extLst>
          </p:cNvPr>
          <p:cNvCxnSpPr>
            <a:cxnSpLocks/>
          </p:cNvCxnSpPr>
          <p:nvPr/>
        </p:nvCxnSpPr>
        <p:spPr>
          <a:xfrm flipV="1">
            <a:off x="3122934" y="4550919"/>
            <a:ext cx="0" cy="33179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A404DB-67AD-4E6C-8028-C07E57B89B10}"/>
              </a:ext>
            </a:extLst>
          </p:cNvPr>
          <p:cNvCxnSpPr>
            <a:cxnSpLocks/>
          </p:cNvCxnSpPr>
          <p:nvPr/>
        </p:nvCxnSpPr>
        <p:spPr>
          <a:xfrm flipV="1">
            <a:off x="2908868" y="4476570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99579D-4618-4077-8735-304A03A0A608}"/>
              </a:ext>
            </a:extLst>
          </p:cNvPr>
          <p:cNvCxnSpPr>
            <a:cxnSpLocks/>
          </p:cNvCxnSpPr>
          <p:nvPr/>
        </p:nvCxnSpPr>
        <p:spPr>
          <a:xfrm flipV="1">
            <a:off x="2368810" y="4532239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C3376F-B985-4892-953A-94A8E1EA9DFB}"/>
              </a:ext>
            </a:extLst>
          </p:cNvPr>
          <p:cNvCxnSpPr>
            <a:cxnSpLocks/>
          </p:cNvCxnSpPr>
          <p:nvPr/>
        </p:nvCxnSpPr>
        <p:spPr>
          <a:xfrm flipV="1">
            <a:off x="2457539" y="4522435"/>
            <a:ext cx="0" cy="146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3F9040-C648-4D42-AF2E-E514996F4DAC}"/>
              </a:ext>
            </a:extLst>
          </p:cNvPr>
          <p:cNvCxnSpPr>
            <a:cxnSpLocks/>
          </p:cNvCxnSpPr>
          <p:nvPr/>
        </p:nvCxnSpPr>
        <p:spPr>
          <a:xfrm flipV="1">
            <a:off x="2412622" y="4734575"/>
            <a:ext cx="0" cy="39671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3055DE-7053-4ABD-B4F6-9E4B1B0DDACD}"/>
              </a:ext>
            </a:extLst>
          </p:cNvPr>
          <p:cNvCxnSpPr>
            <a:cxnSpLocks/>
          </p:cNvCxnSpPr>
          <p:nvPr/>
        </p:nvCxnSpPr>
        <p:spPr>
          <a:xfrm flipV="1">
            <a:off x="2578440" y="4684084"/>
            <a:ext cx="0" cy="2488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3119F5-D5C3-4F60-9EE6-5301FD58F8B1}"/>
              </a:ext>
            </a:extLst>
          </p:cNvPr>
          <p:cNvCxnSpPr>
            <a:cxnSpLocks/>
          </p:cNvCxnSpPr>
          <p:nvPr/>
        </p:nvCxnSpPr>
        <p:spPr>
          <a:xfrm flipV="1">
            <a:off x="2201037" y="4752331"/>
            <a:ext cx="0" cy="13038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540C19-4802-445C-82F3-4A6F1D00A10B}"/>
              </a:ext>
            </a:extLst>
          </p:cNvPr>
          <p:cNvCxnSpPr>
            <a:cxnSpLocks/>
          </p:cNvCxnSpPr>
          <p:nvPr/>
        </p:nvCxnSpPr>
        <p:spPr>
          <a:xfrm flipV="1">
            <a:off x="1896814" y="4814197"/>
            <a:ext cx="0" cy="1187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0641BB-5118-474A-BDE3-E89BD03A5483}"/>
              </a:ext>
            </a:extLst>
          </p:cNvPr>
          <p:cNvCxnSpPr>
            <a:cxnSpLocks/>
          </p:cNvCxnSpPr>
          <p:nvPr/>
        </p:nvCxnSpPr>
        <p:spPr>
          <a:xfrm flipV="1">
            <a:off x="1988953" y="4797920"/>
            <a:ext cx="0" cy="1187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B0233D-18FC-4FBC-8D8F-E66814174A60}"/>
              </a:ext>
            </a:extLst>
          </p:cNvPr>
          <p:cNvSpPr txBox="1"/>
          <p:nvPr/>
        </p:nvSpPr>
        <p:spPr>
          <a:xfrm>
            <a:off x="9500507" y="3057136"/>
            <a:ext cx="24484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s = 1.31</a:t>
            </a:r>
          </a:p>
        </p:txBody>
      </p:sp>
    </p:spTree>
    <p:extLst>
      <p:ext uri="{BB962C8B-B14F-4D97-AF65-F5344CB8AC3E}">
        <p14:creationId xmlns:p14="http://schemas.microsoft.com/office/powerpoint/2010/main" val="3682001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3D1D1-8675-4F25-BD57-F2FF89DBF05B}"/>
              </a:ext>
            </a:extLst>
          </p:cNvPr>
          <p:cNvSpPr txBox="1"/>
          <p:nvPr/>
        </p:nvSpPr>
        <p:spPr>
          <a:xfrm>
            <a:off x="387413" y="134744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25DE35-D5E9-4725-B716-00C8A9B40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"/>
          <a:stretch/>
        </p:blipFill>
        <p:spPr>
          <a:xfrm>
            <a:off x="97654" y="1707738"/>
            <a:ext cx="9321143" cy="4852860"/>
          </a:xfrm>
          <a:prstGeom prst="rect">
            <a:avLst/>
          </a:prstGeom>
        </p:spPr>
      </p:pic>
      <p:pic>
        <p:nvPicPr>
          <p:cNvPr id="29" name="Picture 4" descr="Mental Health Brain Mind - Free image on Pixabay">
            <a:extLst>
              <a:ext uri="{FF2B5EF4-FFF2-40B4-BE49-F238E27FC236}">
                <a16:creationId xmlns:a16="http://schemas.microsoft.com/office/drawing/2014/main" id="{8B61D994-D373-4F30-89D7-7AC3EABE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14877"/>
          <a:stretch/>
        </p:blipFill>
        <p:spPr bwMode="auto">
          <a:xfrm>
            <a:off x="701637" y="1503624"/>
            <a:ext cx="1031765" cy="111844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C5770D-BC53-4040-BDD2-A2566FAF7FCC}"/>
              </a:ext>
            </a:extLst>
          </p:cNvPr>
          <p:cNvCxnSpPr>
            <a:cxnSpLocks/>
          </p:cNvCxnSpPr>
          <p:nvPr/>
        </p:nvCxnSpPr>
        <p:spPr>
          <a:xfrm flipV="1">
            <a:off x="1640264" y="5178458"/>
            <a:ext cx="0" cy="1925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2BBB5-3D30-4888-8551-DCF084B80A51}"/>
              </a:ext>
            </a:extLst>
          </p:cNvPr>
          <p:cNvCxnSpPr>
            <a:cxnSpLocks/>
          </p:cNvCxnSpPr>
          <p:nvPr/>
        </p:nvCxnSpPr>
        <p:spPr>
          <a:xfrm flipV="1">
            <a:off x="4180758" y="3737499"/>
            <a:ext cx="0" cy="102241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4F4D4-E2C1-41DE-8BC8-D7F30C5C3753}"/>
              </a:ext>
            </a:extLst>
          </p:cNvPr>
          <p:cNvCxnSpPr>
            <a:cxnSpLocks/>
          </p:cNvCxnSpPr>
          <p:nvPr/>
        </p:nvCxnSpPr>
        <p:spPr>
          <a:xfrm flipV="1">
            <a:off x="3649577" y="4475826"/>
            <a:ext cx="0" cy="44240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F941A7-1F87-431D-95B3-914A7CC9F568}"/>
              </a:ext>
            </a:extLst>
          </p:cNvPr>
          <p:cNvCxnSpPr>
            <a:cxnSpLocks/>
          </p:cNvCxnSpPr>
          <p:nvPr/>
        </p:nvCxnSpPr>
        <p:spPr>
          <a:xfrm flipV="1">
            <a:off x="3074008" y="4832322"/>
            <a:ext cx="0" cy="18356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17DB18-8333-434B-840A-1D4113214CFC}"/>
              </a:ext>
            </a:extLst>
          </p:cNvPr>
          <p:cNvCxnSpPr>
            <a:cxnSpLocks/>
          </p:cNvCxnSpPr>
          <p:nvPr/>
        </p:nvCxnSpPr>
        <p:spPr>
          <a:xfrm flipV="1">
            <a:off x="4758225" y="4697029"/>
            <a:ext cx="0" cy="31885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0F64B3-DE5A-4772-878B-F76689FB70E2}"/>
              </a:ext>
            </a:extLst>
          </p:cNvPr>
          <p:cNvCxnSpPr>
            <a:cxnSpLocks/>
          </p:cNvCxnSpPr>
          <p:nvPr/>
        </p:nvCxnSpPr>
        <p:spPr>
          <a:xfrm flipV="1">
            <a:off x="5079301" y="4601594"/>
            <a:ext cx="0" cy="47643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339A4B-AAF3-4E78-B7EB-BC4D7D5CA3BD}"/>
              </a:ext>
            </a:extLst>
          </p:cNvPr>
          <p:cNvCxnSpPr>
            <a:cxnSpLocks/>
          </p:cNvCxnSpPr>
          <p:nvPr/>
        </p:nvCxnSpPr>
        <p:spPr>
          <a:xfrm flipV="1">
            <a:off x="5400376" y="4539451"/>
            <a:ext cx="0" cy="9114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6D02AC-AE44-4157-8BEF-CC5AA83E95F9}"/>
              </a:ext>
            </a:extLst>
          </p:cNvPr>
          <p:cNvCxnSpPr>
            <a:cxnSpLocks/>
          </p:cNvCxnSpPr>
          <p:nvPr/>
        </p:nvCxnSpPr>
        <p:spPr>
          <a:xfrm flipV="1">
            <a:off x="5677063" y="4451046"/>
            <a:ext cx="0" cy="57408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3B2E26-83F1-4159-A683-DBC33B0A484B}"/>
              </a:ext>
            </a:extLst>
          </p:cNvPr>
          <p:cNvCxnSpPr>
            <a:cxnSpLocks/>
          </p:cNvCxnSpPr>
          <p:nvPr/>
        </p:nvCxnSpPr>
        <p:spPr>
          <a:xfrm flipV="1">
            <a:off x="5989261" y="4409984"/>
            <a:ext cx="0" cy="66804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A6479F-B061-4192-A1F4-B3E5D62340B6}"/>
              </a:ext>
            </a:extLst>
          </p:cNvPr>
          <p:cNvCxnSpPr>
            <a:cxnSpLocks/>
          </p:cNvCxnSpPr>
          <p:nvPr/>
        </p:nvCxnSpPr>
        <p:spPr>
          <a:xfrm flipV="1">
            <a:off x="6292582" y="4347841"/>
            <a:ext cx="0" cy="34918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3C3AD6-D3B0-4434-9A42-5B8FA6E3C872}"/>
              </a:ext>
            </a:extLst>
          </p:cNvPr>
          <p:cNvCxnSpPr>
            <a:cxnSpLocks/>
          </p:cNvCxnSpPr>
          <p:nvPr/>
        </p:nvCxnSpPr>
        <p:spPr>
          <a:xfrm flipV="1">
            <a:off x="6702435" y="4097046"/>
            <a:ext cx="0" cy="1516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ACFF26-1411-40CE-AFDB-EDCD2C3499FB}"/>
              </a:ext>
            </a:extLst>
          </p:cNvPr>
          <p:cNvCxnSpPr>
            <a:cxnSpLocks/>
          </p:cNvCxnSpPr>
          <p:nvPr/>
        </p:nvCxnSpPr>
        <p:spPr>
          <a:xfrm flipV="1">
            <a:off x="6863713" y="4196183"/>
            <a:ext cx="0" cy="1516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02A896-0452-41D3-A824-E880A7792EED}"/>
              </a:ext>
            </a:extLst>
          </p:cNvPr>
          <p:cNvCxnSpPr>
            <a:cxnSpLocks/>
          </p:cNvCxnSpPr>
          <p:nvPr/>
        </p:nvCxnSpPr>
        <p:spPr>
          <a:xfrm flipV="1">
            <a:off x="7220300" y="4156112"/>
            <a:ext cx="0" cy="89096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227DD6-C8DD-48F6-B88D-93EBC7FE4FC5}"/>
              </a:ext>
            </a:extLst>
          </p:cNvPr>
          <p:cNvCxnSpPr>
            <a:cxnSpLocks/>
          </p:cNvCxnSpPr>
          <p:nvPr/>
        </p:nvCxnSpPr>
        <p:spPr>
          <a:xfrm flipV="1">
            <a:off x="7434844" y="4089532"/>
            <a:ext cx="0" cy="25830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0476F7-49A6-4729-BBCB-4B01CFBABAFD}"/>
              </a:ext>
            </a:extLst>
          </p:cNvPr>
          <p:cNvCxnSpPr>
            <a:cxnSpLocks/>
          </p:cNvCxnSpPr>
          <p:nvPr/>
        </p:nvCxnSpPr>
        <p:spPr>
          <a:xfrm flipV="1">
            <a:off x="7631634" y="3048258"/>
            <a:ext cx="0" cy="93872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D64089-60DB-469A-BE3D-1BB258EC34A0}"/>
              </a:ext>
            </a:extLst>
          </p:cNvPr>
          <p:cNvCxnSpPr>
            <a:cxnSpLocks/>
          </p:cNvCxnSpPr>
          <p:nvPr/>
        </p:nvCxnSpPr>
        <p:spPr>
          <a:xfrm flipV="1">
            <a:off x="7837300" y="3726823"/>
            <a:ext cx="0" cy="26015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6C85B3-3E66-4245-A2A6-B018B3C4A0F8}"/>
              </a:ext>
            </a:extLst>
          </p:cNvPr>
          <p:cNvCxnSpPr>
            <a:cxnSpLocks/>
          </p:cNvCxnSpPr>
          <p:nvPr/>
        </p:nvCxnSpPr>
        <p:spPr>
          <a:xfrm flipV="1">
            <a:off x="8235069" y="3048258"/>
            <a:ext cx="0" cy="81931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F5BFE0-EC16-4391-B260-DEAB209E8518}"/>
              </a:ext>
            </a:extLst>
          </p:cNvPr>
          <p:cNvCxnSpPr>
            <a:cxnSpLocks/>
          </p:cNvCxnSpPr>
          <p:nvPr/>
        </p:nvCxnSpPr>
        <p:spPr>
          <a:xfrm flipV="1">
            <a:off x="8494001" y="3399368"/>
            <a:ext cx="0" cy="4575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CE5E40-F610-4B38-8642-A2DF0562150E}"/>
              </a:ext>
            </a:extLst>
          </p:cNvPr>
          <p:cNvCxnSpPr>
            <a:cxnSpLocks/>
          </p:cNvCxnSpPr>
          <p:nvPr/>
        </p:nvCxnSpPr>
        <p:spPr>
          <a:xfrm flipV="1">
            <a:off x="2023659" y="5222123"/>
            <a:ext cx="0" cy="526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59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73D1D1-8675-4F25-BD57-F2FF89DBF05B}"/>
              </a:ext>
            </a:extLst>
          </p:cNvPr>
          <p:cNvSpPr txBox="1"/>
          <p:nvPr/>
        </p:nvSpPr>
        <p:spPr>
          <a:xfrm>
            <a:off x="387413" y="134744"/>
            <a:ext cx="78833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err="1"/>
              <a:t>Stdev</a:t>
            </a:r>
            <a:r>
              <a:rPr lang="en-US" sz="5500" dirty="0"/>
              <a:t>. of the residuals 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C37F8-5135-44DC-98EC-096784541BC1}"/>
              </a:ext>
            </a:extLst>
          </p:cNvPr>
          <p:cNvSpPr txBox="1"/>
          <p:nvPr/>
        </p:nvSpPr>
        <p:spPr>
          <a:xfrm>
            <a:off x="9500507" y="3057136"/>
            <a:ext cx="24484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s = 1.69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25DE35-D5E9-4725-B716-00C8A9B40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"/>
          <a:stretch/>
        </p:blipFill>
        <p:spPr>
          <a:xfrm>
            <a:off x="97654" y="1707738"/>
            <a:ext cx="9321143" cy="4852860"/>
          </a:xfrm>
          <a:prstGeom prst="rect">
            <a:avLst/>
          </a:prstGeom>
        </p:spPr>
      </p:pic>
      <p:pic>
        <p:nvPicPr>
          <p:cNvPr id="29" name="Picture 4" descr="Mental Health Brain Mind - Free image on Pixabay">
            <a:extLst>
              <a:ext uri="{FF2B5EF4-FFF2-40B4-BE49-F238E27FC236}">
                <a16:creationId xmlns:a16="http://schemas.microsoft.com/office/drawing/2014/main" id="{8B61D994-D373-4F30-89D7-7AC3EABE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14877"/>
          <a:stretch/>
        </p:blipFill>
        <p:spPr bwMode="auto">
          <a:xfrm>
            <a:off x="701637" y="1503624"/>
            <a:ext cx="1031765" cy="111844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C5770D-BC53-4040-BDD2-A2566FAF7FCC}"/>
              </a:ext>
            </a:extLst>
          </p:cNvPr>
          <p:cNvCxnSpPr>
            <a:cxnSpLocks/>
          </p:cNvCxnSpPr>
          <p:nvPr/>
        </p:nvCxnSpPr>
        <p:spPr>
          <a:xfrm flipV="1">
            <a:off x="1640264" y="5178458"/>
            <a:ext cx="0" cy="1925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2BBB5-3D30-4888-8551-DCF084B80A51}"/>
              </a:ext>
            </a:extLst>
          </p:cNvPr>
          <p:cNvCxnSpPr>
            <a:cxnSpLocks/>
          </p:cNvCxnSpPr>
          <p:nvPr/>
        </p:nvCxnSpPr>
        <p:spPr>
          <a:xfrm flipV="1">
            <a:off x="4180758" y="3737499"/>
            <a:ext cx="0" cy="102241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4F4D4-E2C1-41DE-8BC8-D7F30C5C3753}"/>
              </a:ext>
            </a:extLst>
          </p:cNvPr>
          <p:cNvCxnSpPr>
            <a:cxnSpLocks/>
          </p:cNvCxnSpPr>
          <p:nvPr/>
        </p:nvCxnSpPr>
        <p:spPr>
          <a:xfrm flipV="1">
            <a:off x="3649577" y="4475826"/>
            <a:ext cx="0" cy="44240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F941A7-1F87-431D-95B3-914A7CC9F568}"/>
              </a:ext>
            </a:extLst>
          </p:cNvPr>
          <p:cNvCxnSpPr>
            <a:cxnSpLocks/>
          </p:cNvCxnSpPr>
          <p:nvPr/>
        </p:nvCxnSpPr>
        <p:spPr>
          <a:xfrm flipV="1">
            <a:off x="3074008" y="4832322"/>
            <a:ext cx="0" cy="18356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17DB18-8333-434B-840A-1D4113214CFC}"/>
              </a:ext>
            </a:extLst>
          </p:cNvPr>
          <p:cNvCxnSpPr>
            <a:cxnSpLocks/>
          </p:cNvCxnSpPr>
          <p:nvPr/>
        </p:nvCxnSpPr>
        <p:spPr>
          <a:xfrm flipV="1">
            <a:off x="4758225" y="4697029"/>
            <a:ext cx="0" cy="31885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0F64B3-DE5A-4772-878B-F76689FB70E2}"/>
              </a:ext>
            </a:extLst>
          </p:cNvPr>
          <p:cNvCxnSpPr>
            <a:cxnSpLocks/>
          </p:cNvCxnSpPr>
          <p:nvPr/>
        </p:nvCxnSpPr>
        <p:spPr>
          <a:xfrm flipV="1">
            <a:off x="5079301" y="4601594"/>
            <a:ext cx="0" cy="47643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339A4B-AAF3-4E78-B7EB-BC4D7D5CA3BD}"/>
              </a:ext>
            </a:extLst>
          </p:cNvPr>
          <p:cNvCxnSpPr>
            <a:cxnSpLocks/>
          </p:cNvCxnSpPr>
          <p:nvPr/>
        </p:nvCxnSpPr>
        <p:spPr>
          <a:xfrm flipV="1">
            <a:off x="5400376" y="4539451"/>
            <a:ext cx="0" cy="91143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6D02AC-AE44-4157-8BEF-CC5AA83E95F9}"/>
              </a:ext>
            </a:extLst>
          </p:cNvPr>
          <p:cNvCxnSpPr>
            <a:cxnSpLocks/>
          </p:cNvCxnSpPr>
          <p:nvPr/>
        </p:nvCxnSpPr>
        <p:spPr>
          <a:xfrm flipV="1">
            <a:off x="5677063" y="4451046"/>
            <a:ext cx="0" cy="57408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3B2E26-83F1-4159-A683-DBC33B0A484B}"/>
              </a:ext>
            </a:extLst>
          </p:cNvPr>
          <p:cNvCxnSpPr>
            <a:cxnSpLocks/>
          </p:cNvCxnSpPr>
          <p:nvPr/>
        </p:nvCxnSpPr>
        <p:spPr>
          <a:xfrm flipV="1">
            <a:off x="5989261" y="4409984"/>
            <a:ext cx="0" cy="66804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A6479F-B061-4192-A1F4-B3E5D62340B6}"/>
              </a:ext>
            </a:extLst>
          </p:cNvPr>
          <p:cNvCxnSpPr>
            <a:cxnSpLocks/>
          </p:cNvCxnSpPr>
          <p:nvPr/>
        </p:nvCxnSpPr>
        <p:spPr>
          <a:xfrm flipV="1">
            <a:off x="6292582" y="4347841"/>
            <a:ext cx="0" cy="34918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3C3AD6-D3B0-4434-9A42-5B8FA6E3C872}"/>
              </a:ext>
            </a:extLst>
          </p:cNvPr>
          <p:cNvCxnSpPr>
            <a:cxnSpLocks/>
          </p:cNvCxnSpPr>
          <p:nvPr/>
        </p:nvCxnSpPr>
        <p:spPr>
          <a:xfrm flipV="1">
            <a:off x="6702435" y="4097046"/>
            <a:ext cx="0" cy="1516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ACFF26-1411-40CE-AFDB-EDCD2C3499FB}"/>
              </a:ext>
            </a:extLst>
          </p:cNvPr>
          <p:cNvCxnSpPr>
            <a:cxnSpLocks/>
          </p:cNvCxnSpPr>
          <p:nvPr/>
        </p:nvCxnSpPr>
        <p:spPr>
          <a:xfrm flipV="1">
            <a:off x="6863713" y="4196183"/>
            <a:ext cx="0" cy="15165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02A896-0452-41D3-A824-E880A7792EED}"/>
              </a:ext>
            </a:extLst>
          </p:cNvPr>
          <p:cNvCxnSpPr>
            <a:cxnSpLocks/>
          </p:cNvCxnSpPr>
          <p:nvPr/>
        </p:nvCxnSpPr>
        <p:spPr>
          <a:xfrm flipV="1">
            <a:off x="7220300" y="4156112"/>
            <a:ext cx="0" cy="89096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227DD6-C8DD-48F6-B88D-93EBC7FE4FC5}"/>
              </a:ext>
            </a:extLst>
          </p:cNvPr>
          <p:cNvCxnSpPr>
            <a:cxnSpLocks/>
          </p:cNvCxnSpPr>
          <p:nvPr/>
        </p:nvCxnSpPr>
        <p:spPr>
          <a:xfrm flipV="1">
            <a:off x="7434844" y="4089532"/>
            <a:ext cx="0" cy="25830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0476F7-49A6-4729-BBCB-4B01CFBABAFD}"/>
              </a:ext>
            </a:extLst>
          </p:cNvPr>
          <p:cNvCxnSpPr>
            <a:cxnSpLocks/>
          </p:cNvCxnSpPr>
          <p:nvPr/>
        </p:nvCxnSpPr>
        <p:spPr>
          <a:xfrm flipV="1">
            <a:off x="7631634" y="3048258"/>
            <a:ext cx="0" cy="93872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D64089-60DB-469A-BE3D-1BB258EC34A0}"/>
              </a:ext>
            </a:extLst>
          </p:cNvPr>
          <p:cNvCxnSpPr>
            <a:cxnSpLocks/>
          </p:cNvCxnSpPr>
          <p:nvPr/>
        </p:nvCxnSpPr>
        <p:spPr>
          <a:xfrm flipV="1">
            <a:off x="7837300" y="3726823"/>
            <a:ext cx="0" cy="26015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6C85B3-3E66-4245-A2A6-B018B3C4A0F8}"/>
              </a:ext>
            </a:extLst>
          </p:cNvPr>
          <p:cNvCxnSpPr>
            <a:cxnSpLocks/>
          </p:cNvCxnSpPr>
          <p:nvPr/>
        </p:nvCxnSpPr>
        <p:spPr>
          <a:xfrm flipV="1">
            <a:off x="8235069" y="3048258"/>
            <a:ext cx="0" cy="81931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F5BFE0-EC16-4391-B260-DEAB209E8518}"/>
              </a:ext>
            </a:extLst>
          </p:cNvPr>
          <p:cNvCxnSpPr>
            <a:cxnSpLocks/>
          </p:cNvCxnSpPr>
          <p:nvPr/>
        </p:nvCxnSpPr>
        <p:spPr>
          <a:xfrm flipV="1">
            <a:off x="8494001" y="3399368"/>
            <a:ext cx="0" cy="4575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CE5E40-F610-4B38-8642-A2DF0562150E}"/>
              </a:ext>
            </a:extLst>
          </p:cNvPr>
          <p:cNvCxnSpPr>
            <a:cxnSpLocks/>
          </p:cNvCxnSpPr>
          <p:nvPr/>
        </p:nvCxnSpPr>
        <p:spPr>
          <a:xfrm flipV="1">
            <a:off x="2023659" y="5222123"/>
            <a:ext cx="0" cy="526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017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F58856-CD6C-43A3-8C3C-4E5385AE55EF}"/>
              </a:ext>
            </a:extLst>
          </p:cNvPr>
          <p:cNvSpPr txBox="1"/>
          <p:nvPr/>
        </p:nvSpPr>
        <p:spPr>
          <a:xfrm>
            <a:off x="467557" y="1518081"/>
            <a:ext cx="1125688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Rifle production as explanatory variable: </a:t>
            </a:r>
          </a:p>
          <a:p>
            <a:r>
              <a:rPr lang="en-US" sz="4500" b="1" dirty="0"/>
              <a:t>s = 1.31</a:t>
            </a:r>
          </a:p>
          <a:p>
            <a:endParaRPr lang="en-US" sz="2500" dirty="0"/>
          </a:p>
          <a:p>
            <a:r>
              <a:rPr lang="en-US" sz="4500" dirty="0"/>
              <a:t>Mental health patients as explanatory variable:  </a:t>
            </a:r>
          </a:p>
          <a:p>
            <a:r>
              <a:rPr lang="en-US" sz="4500" b="1" dirty="0"/>
              <a:t>s = 1.69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EF07D-B8DA-485D-8A6C-AECBD62A5609}"/>
              </a:ext>
            </a:extLst>
          </p:cNvPr>
          <p:cNvSpPr txBox="1"/>
          <p:nvPr/>
        </p:nvSpPr>
        <p:spPr>
          <a:xfrm>
            <a:off x="467557" y="364787"/>
            <a:ext cx="67499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Stronger relationship?</a:t>
            </a:r>
          </a:p>
        </p:txBody>
      </p:sp>
    </p:spTree>
    <p:extLst>
      <p:ext uri="{BB962C8B-B14F-4D97-AF65-F5344CB8AC3E}">
        <p14:creationId xmlns:p14="http://schemas.microsoft.com/office/powerpoint/2010/main" val="1321707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F58856-CD6C-43A3-8C3C-4E5385AE55EF}"/>
              </a:ext>
            </a:extLst>
          </p:cNvPr>
          <p:cNvSpPr txBox="1"/>
          <p:nvPr/>
        </p:nvSpPr>
        <p:spPr>
          <a:xfrm>
            <a:off x="467557" y="1518081"/>
            <a:ext cx="1125688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Rifle production as explanatory variable: </a:t>
            </a:r>
          </a:p>
          <a:p>
            <a:r>
              <a:rPr lang="en-US" sz="4500" b="1" dirty="0">
                <a:solidFill>
                  <a:srgbClr val="0070C0"/>
                </a:solidFill>
              </a:rPr>
              <a:t>s = 1.31</a:t>
            </a:r>
            <a:r>
              <a:rPr lang="en-US" sz="4500" dirty="0">
                <a:solidFill>
                  <a:srgbClr val="0070C0"/>
                </a:solidFill>
              </a:rPr>
              <a:t>  </a:t>
            </a:r>
            <a:r>
              <a:rPr lang="en-US" sz="45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sz="4500" b="1" dirty="0">
                <a:solidFill>
                  <a:srgbClr val="0070C0"/>
                </a:solidFill>
                <a:sym typeface="Wingdings" panose="05000000000000000000" pitchFamily="2" charset="2"/>
              </a:rPr>
              <a:t>less prediction error</a:t>
            </a:r>
            <a:endParaRPr lang="en-US" sz="4500" b="1" dirty="0">
              <a:solidFill>
                <a:srgbClr val="0070C0"/>
              </a:solidFill>
            </a:endParaRPr>
          </a:p>
          <a:p>
            <a:endParaRPr lang="en-US" sz="2500" dirty="0"/>
          </a:p>
          <a:p>
            <a:r>
              <a:rPr lang="en-US" sz="4500" dirty="0"/>
              <a:t>Mental health patients as explanatory variable:  </a:t>
            </a:r>
          </a:p>
          <a:p>
            <a:r>
              <a:rPr lang="en-US" sz="4500" b="1" dirty="0"/>
              <a:t>s = 1.69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EF07D-B8DA-485D-8A6C-AECBD62A5609}"/>
              </a:ext>
            </a:extLst>
          </p:cNvPr>
          <p:cNvSpPr txBox="1"/>
          <p:nvPr/>
        </p:nvSpPr>
        <p:spPr>
          <a:xfrm>
            <a:off x="467557" y="364787"/>
            <a:ext cx="67499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Stronger relationship?</a:t>
            </a:r>
          </a:p>
        </p:txBody>
      </p:sp>
    </p:spTree>
    <p:extLst>
      <p:ext uri="{BB962C8B-B14F-4D97-AF65-F5344CB8AC3E}">
        <p14:creationId xmlns:p14="http://schemas.microsoft.com/office/powerpoint/2010/main" val="3681279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F58856-CD6C-43A3-8C3C-4E5385AE55EF}"/>
              </a:ext>
            </a:extLst>
          </p:cNvPr>
          <p:cNvSpPr txBox="1"/>
          <p:nvPr/>
        </p:nvSpPr>
        <p:spPr>
          <a:xfrm>
            <a:off x="467557" y="1518081"/>
            <a:ext cx="1125688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Rifle production as explanatory variable: </a:t>
            </a:r>
          </a:p>
          <a:p>
            <a:r>
              <a:rPr lang="en-US" sz="4500" b="1" dirty="0">
                <a:solidFill>
                  <a:srgbClr val="0070C0"/>
                </a:solidFill>
              </a:rPr>
              <a:t>s = 1.31</a:t>
            </a:r>
            <a:r>
              <a:rPr lang="en-US" sz="4500" dirty="0">
                <a:solidFill>
                  <a:srgbClr val="0070C0"/>
                </a:solidFill>
              </a:rPr>
              <a:t>  </a:t>
            </a:r>
            <a:r>
              <a:rPr lang="en-US" sz="45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sz="4500" b="1" dirty="0">
                <a:solidFill>
                  <a:srgbClr val="0070C0"/>
                </a:solidFill>
                <a:sym typeface="Wingdings" panose="05000000000000000000" pitchFamily="2" charset="2"/>
              </a:rPr>
              <a:t>less prediction error</a:t>
            </a:r>
            <a:endParaRPr lang="en-US" sz="4500" b="1" dirty="0">
              <a:solidFill>
                <a:srgbClr val="0070C0"/>
              </a:solidFill>
            </a:endParaRPr>
          </a:p>
          <a:p>
            <a:endParaRPr lang="en-US" sz="2500" dirty="0"/>
          </a:p>
          <a:p>
            <a:r>
              <a:rPr lang="en-US" sz="4500" dirty="0"/>
              <a:t>Mental health patients as explanatory variable:  </a:t>
            </a:r>
          </a:p>
          <a:p>
            <a:r>
              <a:rPr lang="en-US" sz="4500" b="1" dirty="0"/>
              <a:t>s = 1.69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262B2-C94D-46D7-8CA6-55A638280190}"/>
              </a:ext>
            </a:extLst>
          </p:cNvPr>
          <p:cNvSpPr txBox="1"/>
          <p:nvPr/>
        </p:nvSpPr>
        <p:spPr>
          <a:xfrm>
            <a:off x="467557" y="5015885"/>
            <a:ext cx="9179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Rifle production is the </a:t>
            </a:r>
            <a:r>
              <a:rPr lang="en-US" sz="4500" b="1" dirty="0">
                <a:solidFill>
                  <a:srgbClr val="0070C0"/>
                </a:solidFill>
              </a:rPr>
              <a:t>stronger </a:t>
            </a:r>
            <a:r>
              <a:rPr lang="en-US" sz="4500" dirty="0"/>
              <a:t>predictor of mass shooting frequency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EF07D-B8DA-485D-8A6C-AECBD62A5609}"/>
              </a:ext>
            </a:extLst>
          </p:cNvPr>
          <p:cNvSpPr txBox="1"/>
          <p:nvPr/>
        </p:nvSpPr>
        <p:spPr>
          <a:xfrm>
            <a:off x="467557" y="364787"/>
            <a:ext cx="67499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Stronger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553232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/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Topics</a:t>
                </a:r>
                <a:endParaRPr lang="en-US" sz="2000" dirty="0"/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Residuals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Residual plots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Standard deviation of residuals (s)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b="1" dirty="0">
                    <a:solidFill>
                      <a:srgbClr val="0070C0"/>
                    </a:solidFill>
                  </a:rPr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5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5000" b="1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The effect of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blipFill>
                <a:blip r:embed="rId2"/>
                <a:stretch>
                  <a:fillRect l="-4840" t="-5071" r="-2307" b="-6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978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4687FF-709A-40E4-ADA5-AC4980FA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30650" r="1867" b="20732"/>
          <a:stretch/>
        </p:blipFill>
        <p:spPr>
          <a:xfrm>
            <a:off x="233678" y="2769833"/>
            <a:ext cx="11866881" cy="1523211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76FD4D8-03F1-4C33-B445-C7A91F91F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14" y="1936679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Perfect Positive Correlation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CC3B7B9-14E0-455D-A356-487421BA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227" y="1936679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Strong Positive Correlation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47BD994B-14AC-4CF3-8C70-E1D54C2B6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006" y="1936679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Weak Positive Correlation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5526EBC-6E52-4D55-B250-2DC83BA1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615" y="2245361"/>
            <a:ext cx="1429305" cy="6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No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Correlation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8222ECE-9249-4CC1-8E58-F0212911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731" y="1936679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Weak Negative Correlation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36B6ECC9-1F2E-4514-8939-B4F91926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340" y="1912269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CC0000"/>
                </a:solidFill>
                <a:effectLst/>
                <a:ea typeface="Times New Roman" panose="02020603050405020304" pitchFamily="18" charset="0"/>
              </a:rPr>
              <a:t>Strong Negative Correlation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033A6D3-7DBC-46E5-9220-57819DAB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1261" y="1912269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9E0000"/>
                </a:solidFill>
                <a:effectLst/>
                <a:ea typeface="Times New Roman" panose="02020603050405020304" pitchFamily="18" charset="0"/>
              </a:rPr>
              <a:t>Perfect Negative Correlation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76140E-AE6A-4281-B5F4-17987ED0A6DA}"/>
              </a:ext>
            </a:extLst>
          </p:cNvPr>
          <p:cNvCxnSpPr/>
          <p:nvPr/>
        </p:nvCxnSpPr>
        <p:spPr>
          <a:xfrm flipV="1">
            <a:off x="377202" y="3240453"/>
            <a:ext cx="1351280" cy="690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FEB914-3712-4F5C-989E-72747E2DB66B}"/>
              </a:ext>
            </a:extLst>
          </p:cNvPr>
          <p:cNvCxnSpPr>
            <a:cxnSpLocks/>
          </p:cNvCxnSpPr>
          <p:nvPr/>
        </p:nvCxnSpPr>
        <p:spPr>
          <a:xfrm flipV="1">
            <a:off x="2242967" y="3147731"/>
            <a:ext cx="1210151" cy="9731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2806A-32BA-41F4-A29D-D6F4146A87CB}"/>
              </a:ext>
            </a:extLst>
          </p:cNvPr>
          <p:cNvCxnSpPr>
            <a:cxnSpLocks/>
          </p:cNvCxnSpPr>
          <p:nvPr/>
        </p:nvCxnSpPr>
        <p:spPr>
          <a:xfrm flipV="1">
            <a:off x="3939502" y="3085829"/>
            <a:ext cx="1322809" cy="10084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72404E-21EB-4FB5-A5F8-DEB8E1BD3E60}"/>
              </a:ext>
            </a:extLst>
          </p:cNvPr>
          <p:cNvCxnSpPr>
            <a:cxnSpLocks/>
          </p:cNvCxnSpPr>
          <p:nvPr/>
        </p:nvCxnSpPr>
        <p:spPr>
          <a:xfrm>
            <a:off x="7296162" y="3171897"/>
            <a:ext cx="1119869" cy="9956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605822-A5F0-4CD3-807C-820DED6F0957}"/>
              </a:ext>
            </a:extLst>
          </p:cNvPr>
          <p:cNvCxnSpPr>
            <a:cxnSpLocks/>
          </p:cNvCxnSpPr>
          <p:nvPr/>
        </p:nvCxnSpPr>
        <p:spPr>
          <a:xfrm>
            <a:off x="8922750" y="3085829"/>
            <a:ext cx="1130878" cy="1026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E4A8B-3DD3-4F00-9AED-A34112874C74}"/>
              </a:ext>
            </a:extLst>
          </p:cNvPr>
          <p:cNvCxnSpPr>
            <a:cxnSpLocks/>
          </p:cNvCxnSpPr>
          <p:nvPr/>
        </p:nvCxnSpPr>
        <p:spPr>
          <a:xfrm>
            <a:off x="10665142" y="2938509"/>
            <a:ext cx="1125424" cy="12468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646A8B-8996-41C3-B6EF-C9C8D793F1E8}"/>
              </a:ext>
            </a:extLst>
          </p:cNvPr>
          <p:cNvSpPr txBox="1"/>
          <p:nvPr/>
        </p:nvSpPr>
        <p:spPr>
          <a:xfrm>
            <a:off x="301692" y="360202"/>
            <a:ext cx="82208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Correlation Coefficient (r)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/>
              <p:nvPr/>
            </p:nvSpPr>
            <p:spPr>
              <a:xfrm>
                <a:off x="434003" y="4285942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3" y="4285942"/>
                <a:ext cx="114692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/>
              <p:nvPr/>
            </p:nvSpPr>
            <p:spPr>
              <a:xfrm>
                <a:off x="1978079" y="4285942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079" y="4285942"/>
                <a:ext cx="162560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/>
              <p:nvPr/>
            </p:nvSpPr>
            <p:spPr>
              <a:xfrm>
                <a:off x="3734858" y="4294716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58" y="4294716"/>
                <a:ext cx="16256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/>
              <p:nvPr/>
            </p:nvSpPr>
            <p:spPr>
              <a:xfrm>
                <a:off x="5333045" y="4285942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045" y="4285942"/>
                <a:ext cx="162560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/>
              <p:nvPr/>
            </p:nvSpPr>
            <p:spPr>
              <a:xfrm>
                <a:off x="7089824" y="430310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824" y="4303101"/>
                <a:ext cx="1625600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/>
              <p:nvPr/>
            </p:nvSpPr>
            <p:spPr>
              <a:xfrm>
                <a:off x="8748456" y="429304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=−0.9</m:t>
                    </m:r>
                  </m:oMath>
                </a14:m>
                <a:r>
                  <a:rPr lang="en-US" sz="2500" dirty="0"/>
                  <a:t>1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56" y="4293044"/>
                <a:ext cx="1625600" cy="477054"/>
              </a:xfrm>
              <a:prstGeom prst="rect">
                <a:avLst/>
              </a:prstGeom>
              <a:blipFill>
                <a:blip r:embed="rId8"/>
                <a:stretch>
                  <a:fillRect t="-8974" r="-262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/>
              <p:nvPr/>
            </p:nvSpPr>
            <p:spPr>
              <a:xfrm>
                <a:off x="10413113" y="4289665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113" y="4289665"/>
                <a:ext cx="1625600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12CB3D-3065-4E9A-8C9C-59A370157BAF}"/>
                  </a:ext>
                </a:extLst>
              </p:cNvPr>
              <p:cNvSpPr txBox="1"/>
              <p:nvPr/>
            </p:nvSpPr>
            <p:spPr>
              <a:xfrm>
                <a:off x="3841884" y="5703220"/>
                <a:ext cx="31094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12CB3D-3065-4E9A-8C9C-59A370157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884" y="5703220"/>
                <a:ext cx="310940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E7258C5-49E8-4755-882F-9E4E95BF4A98}"/>
              </a:ext>
            </a:extLst>
          </p:cNvPr>
          <p:cNvSpPr txBox="1"/>
          <p:nvPr/>
        </p:nvSpPr>
        <p:spPr>
          <a:xfrm>
            <a:off x="9569081" y="1635270"/>
            <a:ext cx="237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 inspired by </a:t>
            </a:r>
            <a:r>
              <a:rPr lang="en-US" sz="1200" i="1" dirty="0"/>
              <a:t>mathisfun.com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9188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4687FF-709A-40E4-ADA5-AC4980FA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30650" r="1867" b="20732"/>
          <a:stretch/>
        </p:blipFill>
        <p:spPr>
          <a:xfrm>
            <a:off x="215923" y="2763392"/>
            <a:ext cx="11866881" cy="1523211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76FD4D8-03F1-4C33-B445-C7A91F91F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59" y="1930238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Perfect Positive Correlation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CC3B7B9-14E0-455D-A356-487421BA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472" y="1930238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Strong Positive Correlation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47BD994B-14AC-4CF3-8C70-E1D54C2B6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5251" y="1930238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Weak Positive Correlation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5526EBC-6E52-4D55-B250-2DC83BA1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860" y="2238920"/>
            <a:ext cx="1429305" cy="6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No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Correlation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8222ECE-9249-4CC1-8E58-F0212911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76" y="1930238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Weak Negative Correlation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36B6ECC9-1F2E-4514-8939-B4F91926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585" y="1905828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CC0000"/>
                </a:solidFill>
                <a:effectLst/>
                <a:ea typeface="Times New Roman" panose="02020603050405020304" pitchFamily="18" charset="0"/>
              </a:rPr>
              <a:t>Strong Negative Correlation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033A6D3-7DBC-46E5-9220-57819DAB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3506" y="1905828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9E0000"/>
                </a:solidFill>
                <a:effectLst/>
                <a:ea typeface="Times New Roman" panose="02020603050405020304" pitchFamily="18" charset="0"/>
              </a:rPr>
              <a:t>Perfect Negative Correlation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76140E-AE6A-4281-B5F4-17987ED0A6DA}"/>
              </a:ext>
            </a:extLst>
          </p:cNvPr>
          <p:cNvCxnSpPr/>
          <p:nvPr/>
        </p:nvCxnSpPr>
        <p:spPr>
          <a:xfrm flipV="1">
            <a:off x="359447" y="3234012"/>
            <a:ext cx="1351280" cy="690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FEB914-3712-4F5C-989E-72747E2DB66B}"/>
              </a:ext>
            </a:extLst>
          </p:cNvPr>
          <p:cNvCxnSpPr>
            <a:cxnSpLocks/>
          </p:cNvCxnSpPr>
          <p:nvPr/>
        </p:nvCxnSpPr>
        <p:spPr>
          <a:xfrm flipV="1">
            <a:off x="2225212" y="3141290"/>
            <a:ext cx="1210151" cy="9731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2806A-32BA-41F4-A29D-D6F4146A87CB}"/>
              </a:ext>
            </a:extLst>
          </p:cNvPr>
          <p:cNvCxnSpPr>
            <a:cxnSpLocks/>
          </p:cNvCxnSpPr>
          <p:nvPr/>
        </p:nvCxnSpPr>
        <p:spPr>
          <a:xfrm flipV="1">
            <a:off x="3921747" y="3079388"/>
            <a:ext cx="1322809" cy="10084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72404E-21EB-4FB5-A5F8-DEB8E1BD3E60}"/>
              </a:ext>
            </a:extLst>
          </p:cNvPr>
          <p:cNvCxnSpPr>
            <a:cxnSpLocks/>
          </p:cNvCxnSpPr>
          <p:nvPr/>
        </p:nvCxnSpPr>
        <p:spPr>
          <a:xfrm>
            <a:off x="7278407" y="3165456"/>
            <a:ext cx="1119869" cy="9956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605822-A5F0-4CD3-807C-820DED6F0957}"/>
              </a:ext>
            </a:extLst>
          </p:cNvPr>
          <p:cNvCxnSpPr>
            <a:cxnSpLocks/>
          </p:cNvCxnSpPr>
          <p:nvPr/>
        </p:nvCxnSpPr>
        <p:spPr>
          <a:xfrm>
            <a:off x="8904995" y="3079388"/>
            <a:ext cx="1130878" cy="1026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E4A8B-3DD3-4F00-9AED-A34112874C74}"/>
              </a:ext>
            </a:extLst>
          </p:cNvPr>
          <p:cNvCxnSpPr>
            <a:cxnSpLocks/>
          </p:cNvCxnSpPr>
          <p:nvPr/>
        </p:nvCxnSpPr>
        <p:spPr>
          <a:xfrm>
            <a:off x="10647387" y="2932068"/>
            <a:ext cx="1125424" cy="12468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646A8B-8996-41C3-B6EF-C9C8D793F1E8}"/>
              </a:ext>
            </a:extLst>
          </p:cNvPr>
          <p:cNvSpPr txBox="1"/>
          <p:nvPr/>
        </p:nvSpPr>
        <p:spPr>
          <a:xfrm>
            <a:off x="301692" y="360202"/>
            <a:ext cx="82208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Coefficient of determination (r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/>
              <p:nvPr/>
            </p:nvSpPr>
            <p:spPr>
              <a:xfrm>
                <a:off x="416248" y="4279501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48" y="4279501"/>
                <a:ext cx="114692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/>
              <p:nvPr/>
            </p:nvSpPr>
            <p:spPr>
              <a:xfrm>
                <a:off x="1960324" y="427950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324" y="4279501"/>
                <a:ext cx="162560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/>
              <p:nvPr/>
            </p:nvSpPr>
            <p:spPr>
              <a:xfrm>
                <a:off x="3717103" y="4288275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103" y="4288275"/>
                <a:ext cx="16256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/>
              <p:nvPr/>
            </p:nvSpPr>
            <p:spPr>
              <a:xfrm>
                <a:off x="5315290" y="427950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290" y="4279501"/>
                <a:ext cx="162560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/>
              <p:nvPr/>
            </p:nvSpPr>
            <p:spPr>
              <a:xfrm>
                <a:off x="7072069" y="429666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069" y="4296660"/>
                <a:ext cx="1625600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/>
              <p:nvPr/>
            </p:nvSpPr>
            <p:spPr>
              <a:xfrm>
                <a:off x="8730701" y="4286603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=−0.9</m:t>
                    </m:r>
                  </m:oMath>
                </a14:m>
                <a:r>
                  <a:rPr lang="en-US" sz="2500" dirty="0"/>
                  <a:t>1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01" y="4286603"/>
                <a:ext cx="1625600" cy="477054"/>
              </a:xfrm>
              <a:prstGeom prst="rect">
                <a:avLst/>
              </a:prstGeom>
              <a:blipFill>
                <a:blip r:embed="rId8"/>
                <a:stretch>
                  <a:fillRect t="-8974" r="-262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/>
              <p:nvPr/>
            </p:nvSpPr>
            <p:spPr>
              <a:xfrm>
                <a:off x="10395358" y="428322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358" y="4283224"/>
                <a:ext cx="1625600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12CB3D-3065-4E9A-8C9C-59A370157BAF}"/>
                  </a:ext>
                </a:extLst>
              </p:cNvPr>
              <p:cNvSpPr txBox="1"/>
              <p:nvPr/>
            </p:nvSpPr>
            <p:spPr>
              <a:xfrm>
                <a:off x="3989300" y="5789912"/>
                <a:ext cx="3109402" cy="72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12CB3D-3065-4E9A-8C9C-59A370157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0" y="5789912"/>
                <a:ext cx="3109402" cy="7218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E7258C5-49E8-4755-882F-9E4E95BF4A98}"/>
              </a:ext>
            </a:extLst>
          </p:cNvPr>
          <p:cNvSpPr txBox="1"/>
          <p:nvPr/>
        </p:nvSpPr>
        <p:spPr>
          <a:xfrm>
            <a:off x="9551326" y="1628829"/>
            <a:ext cx="237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 inspired by </a:t>
            </a:r>
            <a:r>
              <a:rPr lang="en-US" sz="1200" i="1" dirty="0"/>
              <a:t>mathisfun.com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/>
              <p:nvPr/>
            </p:nvSpPr>
            <p:spPr>
              <a:xfrm>
                <a:off x="399567" y="4788421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" y="4788421"/>
                <a:ext cx="1146925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/>
              <p:nvPr/>
            </p:nvSpPr>
            <p:spPr>
              <a:xfrm>
                <a:off x="1955153" y="478842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53" y="4788421"/>
                <a:ext cx="1625600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/>
              <p:nvPr/>
            </p:nvSpPr>
            <p:spPr>
              <a:xfrm>
                <a:off x="3693685" y="478842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85" y="4788421"/>
                <a:ext cx="1625600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/>
              <p:nvPr/>
            </p:nvSpPr>
            <p:spPr>
              <a:xfrm>
                <a:off x="5277472" y="477564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472" y="4775641"/>
                <a:ext cx="1625600" cy="477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/>
              <p:nvPr/>
            </p:nvSpPr>
            <p:spPr>
              <a:xfrm>
                <a:off x="7054383" y="4809278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383" y="4809278"/>
                <a:ext cx="1625600" cy="4770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/>
              <p:nvPr/>
            </p:nvSpPr>
            <p:spPr>
              <a:xfrm>
                <a:off x="8679983" y="4797195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983" y="4797195"/>
                <a:ext cx="1625600" cy="477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/>
              <p:nvPr/>
            </p:nvSpPr>
            <p:spPr>
              <a:xfrm>
                <a:off x="10377207" y="4829061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07" y="4829061"/>
                <a:ext cx="1625600" cy="4770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42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4687FF-709A-40E4-ADA5-AC4980FA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30650" r="1867" b="20732"/>
          <a:stretch/>
        </p:blipFill>
        <p:spPr>
          <a:xfrm>
            <a:off x="242556" y="2292471"/>
            <a:ext cx="11866881" cy="1523211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76FD4D8-03F1-4C33-B445-C7A91F91F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92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Perfect Positive Correlation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CC3B7B9-14E0-455D-A356-487421BA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05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Strong Positive Correlation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47BD994B-14AC-4CF3-8C70-E1D54C2B6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884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Weak Positive Correlation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5526EBC-6E52-4D55-B250-2DC83BA1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493" y="1767999"/>
            <a:ext cx="1429305" cy="6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No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Correlation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8222ECE-9249-4CC1-8E58-F0212911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609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Weak Negative Correlation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36B6ECC9-1F2E-4514-8939-B4F91926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218" y="143490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CC0000"/>
                </a:solidFill>
                <a:effectLst/>
                <a:ea typeface="Times New Roman" panose="02020603050405020304" pitchFamily="18" charset="0"/>
              </a:rPr>
              <a:t>Strong Negative Correlation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033A6D3-7DBC-46E5-9220-57819DAB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0139" y="143490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9E0000"/>
                </a:solidFill>
                <a:effectLst/>
                <a:ea typeface="Times New Roman" panose="02020603050405020304" pitchFamily="18" charset="0"/>
              </a:rPr>
              <a:t>Perfect Negative Correlation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76140E-AE6A-4281-B5F4-17987ED0A6DA}"/>
              </a:ext>
            </a:extLst>
          </p:cNvPr>
          <p:cNvCxnSpPr/>
          <p:nvPr/>
        </p:nvCxnSpPr>
        <p:spPr>
          <a:xfrm flipV="1">
            <a:off x="386080" y="2763091"/>
            <a:ext cx="1351280" cy="690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FEB914-3712-4F5C-989E-72747E2DB66B}"/>
              </a:ext>
            </a:extLst>
          </p:cNvPr>
          <p:cNvCxnSpPr>
            <a:cxnSpLocks/>
          </p:cNvCxnSpPr>
          <p:nvPr/>
        </p:nvCxnSpPr>
        <p:spPr>
          <a:xfrm flipV="1">
            <a:off x="2251845" y="2670369"/>
            <a:ext cx="1210151" cy="9731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2806A-32BA-41F4-A29D-D6F4146A87CB}"/>
              </a:ext>
            </a:extLst>
          </p:cNvPr>
          <p:cNvCxnSpPr>
            <a:cxnSpLocks/>
          </p:cNvCxnSpPr>
          <p:nvPr/>
        </p:nvCxnSpPr>
        <p:spPr>
          <a:xfrm flipV="1">
            <a:off x="3948380" y="2608467"/>
            <a:ext cx="1322809" cy="10084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72404E-21EB-4FB5-A5F8-DEB8E1BD3E60}"/>
              </a:ext>
            </a:extLst>
          </p:cNvPr>
          <p:cNvCxnSpPr>
            <a:cxnSpLocks/>
          </p:cNvCxnSpPr>
          <p:nvPr/>
        </p:nvCxnSpPr>
        <p:spPr>
          <a:xfrm>
            <a:off x="7305040" y="2694535"/>
            <a:ext cx="1119869" cy="9956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605822-A5F0-4CD3-807C-820DED6F0957}"/>
              </a:ext>
            </a:extLst>
          </p:cNvPr>
          <p:cNvCxnSpPr>
            <a:cxnSpLocks/>
          </p:cNvCxnSpPr>
          <p:nvPr/>
        </p:nvCxnSpPr>
        <p:spPr>
          <a:xfrm>
            <a:off x="8931628" y="2608467"/>
            <a:ext cx="1130878" cy="1026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E4A8B-3DD3-4F00-9AED-A34112874C74}"/>
              </a:ext>
            </a:extLst>
          </p:cNvPr>
          <p:cNvCxnSpPr>
            <a:cxnSpLocks/>
          </p:cNvCxnSpPr>
          <p:nvPr/>
        </p:nvCxnSpPr>
        <p:spPr>
          <a:xfrm>
            <a:off x="10674020" y="2461147"/>
            <a:ext cx="1125424" cy="12468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646A8B-8996-41C3-B6EF-C9C8D793F1E8}"/>
              </a:ext>
            </a:extLst>
          </p:cNvPr>
          <p:cNvSpPr txBox="1"/>
          <p:nvPr/>
        </p:nvSpPr>
        <p:spPr>
          <a:xfrm>
            <a:off x="301692" y="360202"/>
            <a:ext cx="82208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Coefficient of determination (r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/>
              <p:nvPr/>
            </p:nvSpPr>
            <p:spPr>
              <a:xfrm>
                <a:off x="442881" y="3808580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1" y="3808580"/>
                <a:ext cx="114692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/>
              <p:nvPr/>
            </p:nvSpPr>
            <p:spPr>
              <a:xfrm>
                <a:off x="1986957" y="380858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57" y="3808580"/>
                <a:ext cx="162560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/>
              <p:nvPr/>
            </p:nvSpPr>
            <p:spPr>
              <a:xfrm>
                <a:off x="3743736" y="381735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736" y="3817354"/>
                <a:ext cx="16256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/>
              <p:nvPr/>
            </p:nvSpPr>
            <p:spPr>
              <a:xfrm>
                <a:off x="5341923" y="380858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3" y="3808580"/>
                <a:ext cx="162560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/>
              <p:nvPr/>
            </p:nvSpPr>
            <p:spPr>
              <a:xfrm>
                <a:off x="7098702" y="3825739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702" y="3825739"/>
                <a:ext cx="1625600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/>
              <p:nvPr/>
            </p:nvSpPr>
            <p:spPr>
              <a:xfrm>
                <a:off x="8757334" y="3815682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=−0.9</m:t>
                    </m:r>
                  </m:oMath>
                </a14:m>
                <a:r>
                  <a:rPr lang="en-US" sz="2500" dirty="0"/>
                  <a:t>1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334" y="3815682"/>
                <a:ext cx="1625600" cy="477054"/>
              </a:xfrm>
              <a:prstGeom prst="rect">
                <a:avLst/>
              </a:prstGeom>
              <a:blipFill>
                <a:blip r:embed="rId8"/>
                <a:stretch>
                  <a:fillRect t="-10256" r="-263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/>
              <p:nvPr/>
            </p:nvSpPr>
            <p:spPr>
              <a:xfrm>
                <a:off x="10421991" y="3812303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991" y="3812303"/>
                <a:ext cx="1625600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E7258C5-49E8-4755-882F-9E4E95BF4A98}"/>
              </a:ext>
            </a:extLst>
          </p:cNvPr>
          <p:cNvSpPr txBox="1"/>
          <p:nvPr/>
        </p:nvSpPr>
        <p:spPr>
          <a:xfrm>
            <a:off x="9577959" y="1157908"/>
            <a:ext cx="237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 inspired by </a:t>
            </a:r>
            <a:r>
              <a:rPr lang="en-US" sz="1200" i="1" dirty="0"/>
              <a:t>mathisfun.com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/>
              <p:nvPr/>
            </p:nvSpPr>
            <p:spPr>
              <a:xfrm>
                <a:off x="426200" y="4317500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0" y="4317500"/>
                <a:ext cx="1146925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/>
              <p:nvPr/>
            </p:nvSpPr>
            <p:spPr>
              <a:xfrm>
                <a:off x="1981786" y="431750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86" y="4317500"/>
                <a:ext cx="162560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/>
              <p:nvPr/>
            </p:nvSpPr>
            <p:spPr>
              <a:xfrm>
                <a:off x="3720318" y="431750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318" y="4317500"/>
                <a:ext cx="1625600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/>
              <p:nvPr/>
            </p:nvSpPr>
            <p:spPr>
              <a:xfrm>
                <a:off x="5304105" y="430472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105" y="4304720"/>
                <a:ext cx="1625600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/>
              <p:nvPr/>
            </p:nvSpPr>
            <p:spPr>
              <a:xfrm>
                <a:off x="7081016" y="4338357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16" y="4338357"/>
                <a:ext cx="1625600" cy="477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/>
              <p:nvPr/>
            </p:nvSpPr>
            <p:spPr>
              <a:xfrm>
                <a:off x="8706616" y="432627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16" y="4326274"/>
                <a:ext cx="1625600" cy="4770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/>
              <p:nvPr/>
            </p:nvSpPr>
            <p:spPr>
              <a:xfrm>
                <a:off x="10403840" y="435814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40" y="4358140"/>
                <a:ext cx="1625600" cy="477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FEF14A-B3B6-4C12-BB5D-025FCF9F9597}"/>
              </a:ext>
            </a:extLst>
          </p:cNvPr>
          <p:cNvSpPr txBox="1"/>
          <p:nvPr/>
        </p:nvSpPr>
        <p:spPr>
          <a:xfrm>
            <a:off x="494509" y="4852035"/>
            <a:ext cx="90630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Squaring the values: </a:t>
            </a:r>
          </a:p>
          <a:p>
            <a:pPr lvl="1"/>
            <a:r>
              <a:rPr lang="en-US" sz="3500" dirty="0"/>
              <a:t>1) Gets rid of </a:t>
            </a:r>
            <a:r>
              <a:rPr lang="en-US" sz="3500" b="1" dirty="0">
                <a:solidFill>
                  <a:srgbClr val="0070C0"/>
                </a:solidFill>
              </a:rPr>
              <a:t>negatives</a:t>
            </a:r>
          </a:p>
          <a:p>
            <a:pPr lvl="1"/>
            <a:r>
              <a:rPr lang="en-US" sz="3500" dirty="0"/>
              <a:t>2) Emphasizes differences in </a:t>
            </a:r>
            <a:r>
              <a:rPr lang="en-US" sz="3500" b="1" dirty="0">
                <a:solidFill>
                  <a:srgbClr val="0070C0"/>
                </a:solidFill>
              </a:rPr>
              <a:t>strength</a:t>
            </a:r>
          </a:p>
        </p:txBody>
      </p:sp>
    </p:spTree>
    <p:extLst>
      <p:ext uri="{BB962C8B-B14F-4D97-AF65-F5344CB8AC3E}">
        <p14:creationId xmlns:p14="http://schemas.microsoft.com/office/powerpoint/2010/main" val="129270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359463-F877-4447-ADFA-EA6BBAAE6C8A}"/>
                  </a:ext>
                </a:extLst>
              </p:cNvPr>
              <p:cNvSpPr txBox="1"/>
              <p:nvPr/>
            </p:nvSpPr>
            <p:spPr>
              <a:xfrm>
                <a:off x="604520" y="1730752"/>
                <a:ext cx="10982960" cy="503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u="sng" dirty="0"/>
                  <a:t>Residuals:</a:t>
                </a:r>
                <a:r>
                  <a:rPr lang="en-US" sz="4500" dirty="0"/>
                  <a:t> The error </a:t>
                </a:r>
                <a:r>
                  <a:rPr lang="en-US" sz="4500"/>
                  <a:t>(vertical distance</a:t>
                </a:r>
                <a:r>
                  <a:rPr lang="en-US" sz="4500" dirty="0"/>
                  <a:t>) between a linear model’s </a:t>
                </a:r>
                <a:r>
                  <a:rPr lang="en-US" sz="4500" b="1" dirty="0">
                    <a:solidFill>
                      <a:srgbClr val="0070C0"/>
                    </a:solidFill>
                  </a:rPr>
                  <a:t>prediction</a:t>
                </a:r>
                <a:r>
                  <a:rPr lang="en-US" sz="4500" dirty="0"/>
                  <a:t> and the </a:t>
                </a:r>
                <a:r>
                  <a:rPr lang="en-US" sz="4500" b="1" dirty="0">
                    <a:solidFill>
                      <a:srgbClr val="0070C0"/>
                    </a:solidFill>
                  </a:rPr>
                  <a:t>observed </a:t>
                </a:r>
                <a:r>
                  <a:rPr lang="en-US" sz="4500" dirty="0"/>
                  <a:t>data point.</a:t>
                </a:r>
              </a:p>
              <a:p>
                <a:endParaRPr lang="en-US" sz="4500" dirty="0"/>
              </a:p>
              <a:p>
                <a:pPr algn="ctr"/>
                <a:r>
                  <a:rPr lang="en-US" sz="4800" dirty="0"/>
                  <a:t>Residual = observed y – predicted y</a:t>
                </a:r>
              </a:p>
              <a:p>
                <a:pPr algn="ctr"/>
                <a:r>
                  <a:rPr lang="en-US" sz="4800" dirty="0"/>
                  <a:t>Residual =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4800" dirty="0"/>
              </a:p>
              <a:p>
                <a:endParaRPr lang="en-US" sz="4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359463-F877-4447-ADFA-EA6BBAAE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" y="1730752"/>
                <a:ext cx="10982960" cy="5032147"/>
              </a:xfrm>
              <a:prstGeom prst="rect">
                <a:avLst/>
              </a:prstGeom>
              <a:blipFill>
                <a:blip r:embed="rId2"/>
                <a:stretch>
                  <a:fillRect l="-2331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59CAB60-E2BA-408C-B420-D59CC22FDB53}"/>
              </a:ext>
            </a:extLst>
          </p:cNvPr>
          <p:cNvSpPr txBox="1"/>
          <p:nvPr/>
        </p:nvSpPr>
        <p:spPr>
          <a:xfrm>
            <a:off x="497149" y="301840"/>
            <a:ext cx="3329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3766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4687FF-709A-40E4-ADA5-AC4980FA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30650" r="1867" b="20732"/>
          <a:stretch/>
        </p:blipFill>
        <p:spPr>
          <a:xfrm>
            <a:off x="242556" y="2292471"/>
            <a:ext cx="11866881" cy="1523211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76FD4D8-03F1-4C33-B445-C7A91F91F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92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Perfect Positive Correlation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CC3B7B9-14E0-455D-A356-487421BA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05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Strong Positive Correlation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47BD994B-14AC-4CF3-8C70-E1D54C2B6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884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Weak Positive Correlation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5526EBC-6E52-4D55-B250-2DC83BA1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493" y="1767999"/>
            <a:ext cx="1429305" cy="6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No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Correlation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8222ECE-9249-4CC1-8E58-F0212911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609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Weak Negative Correlation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36B6ECC9-1F2E-4514-8939-B4F91926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218" y="143490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CC0000"/>
                </a:solidFill>
                <a:effectLst/>
                <a:ea typeface="Times New Roman" panose="02020603050405020304" pitchFamily="18" charset="0"/>
              </a:rPr>
              <a:t>Strong Negative Correlation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033A6D3-7DBC-46E5-9220-57819DAB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0139" y="143490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9E0000"/>
                </a:solidFill>
                <a:effectLst/>
                <a:ea typeface="Times New Roman" panose="02020603050405020304" pitchFamily="18" charset="0"/>
              </a:rPr>
              <a:t>Perfect Negative Correlation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76140E-AE6A-4281-B5F4-17987ED0A6DA}"/>
              </a:ext>
            </a:extLst>
          </p:cNvPr>
          <p:cNvCxnSpPr/>
          <p:nvPr/>
        </p:nvCxnSpPr>
        <p:spPr>
          <a:xfrm flipV="1">
            <a:off x="386080" y="2763091"/>
            <a:ext cx="1351280" cy="690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FEB914-3712-4F5C-989E-72747E2DB66B}"/>
              </a:ext>
            </a:extLst>
          </p:cNvPr>
          <p:cNvCxnSpPr>
            <a:cxnSpLocks/>
          </p:cNvCxnSpPr>
          <p:nvPr/>
        </p:nvCxnSpPr>
        <p:spPr>
          <a:xfrm flipV="1">
            <a:off x="2251845" y="2670369"/>
            <a:ext cx="1210151" cy="9731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2806A-32BA-41F4-A29D-D6F4146A87CB}"/>
              </a:ext>
            </a:extLst>
          </p:cNvPr>
          <p:cNvCxnSpPr>
            <a:cxnSpLocks/>
          </p:cNvCxnSpPr>
          <p:nvPr/>
        </p:nvCxnSpPr>
        <p:spPr>
          <a:xfrm flipV="1">
            <a:off x="3948380" y="2608467"/>
            <a:ext cx="1322809" cy="10084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72404E-21EB-4FB5-A5F8-DEB8E1BD3E60}"/>
              </a:ext>
            </a:extLst>
          </p:cNvPr>
          <p:cNvCxnSpPr>
            <a:cxnSpLocks/>
          </p:cNvCxnSpPr>
          <p:nvPr/>
        </p:nvCxnSpPr>
        <p:spPr>
          <a:xfrm>
            <a:off x="7305040" y="2694535"/>
            <a:ext cx="1119869" cy="9956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605822-A5F0-4CD3-807C-820DED6F0957}"/>
              </a:ext>
            </a:extLst>
          </p:cNvPr>
          <p:cNvCxnSpPr>
            <a:cxnSpLocks/>
          </p:cNvCxnSpPr>
          <p:nvPr/>
        </p:nvCxnSpPr>
        <p:spPr>
          <a:xfrm>
            <a:off x="8931628" y="2608467"/>
            <a:ext cx="1130878" cy="1026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E4A8B-3DD3-4F00-9AED-A34112874C74}"/>
              </a:ext>
            </a:extLst>
          </p:cNvPr>
          <p:cNvCxnSpPr>
            <a:cxnSpLocks/>
          </p:cNvCxnSpPr>
          <p:nvPr/>
        </p:nvCxnSpPr>
        <p:spPr>
          <a:xfrm>
            <a:off x="10674020" y="2461147"/>
            <a:ext cx="1125424" cy="12468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646A8B-8996-41C3-B6EF-C9C8D793F1E8}"/>
              </a:ext>
            </a:extLst>
          </p:cNvPr>
          <p:cNvSpPr txBox="1"/>
          <p:nvPr/>
        </p:nvSpPr>
        <p:spPr>
          <a:xfrm>
            <a:off x="301692" y="360202"/>
            <a:ext cx="82208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Coefficient of determination (r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/>
              <p:nvPr/>
            </p:nvSpPr>
            <p:spPr>
              <a:xfrm>
                <a:off x="442881" y="3808580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1" y="3808580"/>
                <a:ext cx="114692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/>
              <p:nvPr/>
            </p:nvSpPr>
            <p:spPr>
              <a:xfrm>
                <a:off x="1986957" y="380858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57" y="3808580"/>
                <a:ext cx="162560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/>
              <p:nvPr/>
            </p:nvSpPr>
            <p:spPr>
              <a:xfrm>
                <a:off x="3743736" y="381735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736" y="3817354"/>
                <a:ext cx="16256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/>
              <p:nvPr/>
            </p:nvSpPr>
            <p:spPr>
              <a:xfrm>
                <a:off x="5341923" y="380858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3" y="3808580"/>
                <a:ext cx="162560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/>
              <p:nvPr/>
            </p:nvSpPr>
            <p:spPr>
              <a:xfrm>
                <a:off x="7098702" y="3825739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702" y="3825739"/>
                <a:ext cx="1625600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/>
              <p:nvPr/>
            </p:nvSpPr>
            <p:spPr>
              <a:xfrm>
                <a:off x="8757334" y="3815682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=−0.9</m:t>
                    </m:r>
                  </m:oMath>
                </a14:m>
                <a:r>
                  <a:rPr lang="en-US" sz="2500" dirty="0"/>
                  <a:t>1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334" y="3815682"/>
                <a:ext cx="1625600" cy="477054"/>
              </a:xfrm>
              <a:prstGeom prst="rect">
                <a:avLst/>
              </a:prstGeom>
              <a:blipFill>
                <a:blip r:embed="rId8"/>
                <a:stretch>
                  <a:fillRect t="-10256" r="-263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/>
              <p:nvPr/>
            </p:nvSpPr>
            <p:spPr>
              <a:xfrm>
                <a:off x="10421991" y="3812303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991" y="3812303"/>
                <a:ext cx="1625600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E7258C5-49E8-4755-882F-9E4E95BF4A98}"/>
              </a:ext>
            </a:extLst>
          </p:cNvPr>
          <p:cNvSpPr txBox="1"/>
          <p:nvPr/>
        </p:nvSpPr>
        <p:spPr>
          <a:xfrm>
            <a:off x="9577959" y="1157908"/>
            <a:ext cx="237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 inspired by </a:t>
            </a:r>
            <a:r>
              <a:rPr lang="en-US" sz="1200" i="1" dirty="0"/>
              <a:t>mathisfun.com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/>
              <p:nvPr/>
            </p:nvSpPr>
            <p:spPr>
              <a:xfrm>
                <a:off x="426200" y="4317500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0" y="4317500"/>
                <a:ext cx="1146925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/>
              <p:nvPr/>
            </p:nvSpPr>
            <p:spPr>
              <a:xfrm>
                <a:off x="1981786" y="431750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86" y="4317500"/>
                <a:ext cx="162560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/>
              <p:nvPr/>
            </p:nvSpPr>
            <p:spPr>
              <a:xfrm>
                <a:off x="3720318" y="431750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318" y="4317500"/>
                <a:ext cx="1625600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/>
              <p:nvPr/>
            </p:nvSpPr>
            <p:spPr>
              <a:xfrm>
                <a:off x="5304105" y="430472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105" y="4304720"/>
                <a:ext cx="1625600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/>
              <p:nvPr/>
            </p:nvSpPr>
            <p:spPr>
              <a:xfrm>
                <a:off x="7081016" y="4338357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16" y="4338357"/>
                <a:ext cx="1625600" cy="477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/>
              <p:nvPr/>
            </p:nvSpPr>
            <p:spPr>
              <a:xfrm>
                <a:off x="8706616" y="432627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16" y="4326274"/>
                <a:ext cx="1625600" cy="4770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/>
              <p:nvPr/>
            </p:nvSpPr>
            <p:spPr>
              <a:xfrm>
                <a:off x="10403840" y="435814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40" y="4358140"/>
                <a:ext cx="1625600" cy="477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FEF14A-B3B6-4C12-BB5D-025FCF9F9597}"/>
              </a:ext>
            </a:extLst>
          </p:cNvPr>
          <p:cNvSpPr txBox="1"/>
          <p:nvPr/>
        </p:nvSpPr>
        <p:spPr>
          <a:xfrm>
            <a:off x="494509" y="4852035"/>
            <a:ext cx="90630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Squaring the values: </a:t>
            </a:r>
          </a:p>
          <a:p>
            <a:pPr lvl="1"/>
            <a:r>
              <a:rPr lang="en-US" sz="3500" dirty="0"/>
              <a:t>1) Gets rid of </a:t>
            </a:r>
            <a:r>
              <a:rPr lang="en-US" sz="3500" b="1" dirty="0">
                <a:solidFill>
                  <a:srgbClr val="0070C0"/>
                </a:solidFill>
              </a:rPr>
              <a:t>negatives</a:t>
            </a:r>
          </a:p>
          <a:p>
            <a:pPr lvl="1"/>
            <a:r>
              <a:rPr lang="en-US" sz="3500" dirty="0"/>
              <a:t>2) Emphasizes differences in </a:t>
            </a:r>
            <a:r>
              <a:rPr lang="en-US" sz="3500" b="1" dirty="0">
                <a:solidFill>
                  <a:srgbClr val="0070C0"/>
                </a:solidFill>
              </a:rPr>
              <a:t>strength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60385-03DC-4EAB-8316-F1366A371ACE}"/>
              </a:ext>
            </a:extLst>
          </p:cNvPr>
          <p:cNvSpPr/>
          <p:nvPr/>
        </p:nvSpPr>
        <p:spPr>
          <a:xfrm>
            <a:off x="2085105" y="3815682"/>
            <a:ext cx="3194972" cy="4770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4687FF-709A-40E4-ADA5-AC4980FA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t="30650" r="1867" b="20732"/>
          <a:stretch/>
        </p:blipFill>
        <p:spPr>
          <a:xfrm>
            <a:off x="242556" y="2292471"/>
            <a:ext cx="11866881" cy="1523211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76FD4D8-03F1-4C33-B445-C7A91F91F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92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ffectLst/>
                <a:ea typeface="Times New Roman" panose="02020603050405020304" pitchFamily="18" charset="0"/>
              </a:rPr>
              <a:t>Perfect Positive Correlation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CC3B7B9-14E0-455D-A356-487421BA8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105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Strong Positive Correlation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47BD994B-14AC-4CF3-8C70-E1D54C2B6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884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0F0"/>
                </a:solidFill>
                <a:effectLst/>
                <a:ea typeface="Times New Roman" panose="02020603050405020304" pitchFamily="18" charset="0"/>
              </a:rPr>
              <a:t>Weak Positive Correlation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35526EBC-6E52-4D55-B250-2DC83BA1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493" y="1767999"/>
            <a:ext cx="1429305" cy="6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No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Correlation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98222ECE-9249-4CC1-8E58-F0212911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6609" y="145931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Weak Negative Correlation</a:t>
            </a:r>
          </a:p>
        </p:txBody>
      </p:sp>
      <p:sp>
        <p:nvSpPr>
          <p:cNvPr id="21" name="Text Box 10">
            <a:extLst>
              <a:ext uri="{FF2B5EF4-FFF2-40B4-BE49-F238E27FC236}">
                <a16:creationId xmlns:a16="http://schemas.microsoft.com/office/drawing/2014/main" id="{36B6ECC9-1F2E-4514-8939-B4F91926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218" y="143490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CC0000"/>
                </a:solidFill>
                <a:effectLst/>
                <a:ea typeface="Times New Roman" panose="02020603050405020304" pitchFamily="18" charset="0"/>
              </a:rPr>
              <a:t>Strong Negative Correlation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033A6D3-7DBC-46E5-9220-57819DAB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0139" y="1434907"/>
            <a:ext cx="1429305" cy="100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9E0000"/>
                </a:solidFill>
                <a:effectLst/>
                <a:ea typeface="Times New Roman" panose="02020603050405020304" pitchFamily="18" charset="0"/>
              </a:rPr>
              <a:t>Perfect Negative Correlation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76140E-AE6A-4281-B5F4-17987ED0A6DA}"/>
              </a:ext>
            </a:extLst>
          </p:cNvPr>
          <p:cNvCxnSpPr/>
          <p:nvPr/>
        </p:nvCxnSpPr>
        <p:spPr>
          <a:xfrm flipV="1">
            <a:off x="386080" y="2763091"/>
            <a:ext cx="1351280" cy="690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FEB914-3712-4F5C-989E-72747E2DB66B}"/>
              </a:ext>
            </a:extLst>
          </p:cNvPr>
          <p:cNvCxnSpPr>
            <a:cxnSpLocks/>
          </p:cNvCxnSpPr>
          <p:nvPr/>
        </p:nvCxnSpPr>
        <p:spPr>
          <a:xfrm flipV="1">
            <a:off x="2251845" y="2670369"/>
            <a:ext cx="1210151" cy="9731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F2806A-32BA-41F4-A29D-D6F4146A87CB}"/>
              </a:ext>
            </a:extLst>
          </p:cNvPr>
          <p:cNvCxnSpPr>
            <a:cxnSpLocks/>
          </p:cNvCxnSpPr>
          <p:nvPr/>
        </p:nvCxnSpPr>
        <p:spPr>
          <a:xfrm flipV="1">
            <a:off x="3948380" y="2608467"/>
            <a:ext cx="1322809" cy="10084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72404E-21EB-4FB5-A5F8-DEB8E1BD3E60}"/>
              </a:ext>
            </a:extLst>
          </p:cNvPr>
          <p:cNvCxnSpPr>
            <a:cxnSpLocks/>
          </p:cNvCxnSpPr>
          <p:nvPr/>
        </p:nvCxnSpPr>
        <p:spPr>
          <a:xfrm>
            <a:off x="7305040" y="2694535"/>
            <a:ext cx="1119869" cy="9956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605822-A5F0-4CD3-807C-820DED6F0957}"/>
              </a:ext>
            </a:extLst>
          </p:cNvPr>
          <p:cNvCxnSpPr>
            <a:cxnSpLocks/>
          </p:cNvCxnSpPr>
          <p:nvPr/>
        </p:nvCxnSpPr>
        <p:spPr>
          <a:xfrm>
            <a:off x="8931628" y="2608467"/>
            <a:ext cx="1130878" cy="1026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E4A8B-3DD3-4F00-9AED-A34112874C74}"/>
              </a:ext>
            </a:extLst>
          </p:cNvPr>
          <p:cNvCxnSpPr>
            <a:cxnSpLocks/>
          </p:cNvCxnSpPr>
          <p:nvPr/>
        </p:nvCxnSpPr>
        <p:spPr>
          <a:xfrm>
            <a:off x="10674020" y="2461147"/>
            <a:ext cx="1125424" cy="12468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646A8B-8996-41C3-B6EF-C9C8D793F1E8}"/>
              </a:ext>
            </a:extLst>
          </p:cNvPr>
          <p:cNvSpPr txBox="1"/>
          <p:nvPr/>
        </p:nvSpPr>
        <p:spPr>
          <a:xfrm>
            <a:off x="301692" y="360202"/>
            <a:ext cx="82208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Coefficient of determination (r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/>
              <p:nvPr/>
            </p:nvSpPr>
            <p:spPr>
              <a:xfrm>
                <a:off x="442881" y="3808580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AB31A0-1981-44BB-B983-2176B1FD6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1" y="3808580"/>
                <a:ext cx="114692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/>
              <p:nvPr/>
            </p:nvSpPr>
            <p:spPr>
              <a:xfrm>
                <a:off x="1986957" y="380858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=0.91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2CC043-FE8A-480E-BCF1-5DD10156E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57" y="3808580"/>
                <a:ext cx="1625600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/>
              <p:nvPr/>
            </p:nvSpPr>
            <p:spPr>
              <a:xfrm>
                <a:off x="3743736" y="381735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FFED08-0103-4616-9382-689D6388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736" y="3817354"/>
                <a:ext cx="16256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/>
              <p:nvPr/>
            </p:nvSpPr>
            <p:spPr>
              <a:xfrm>
                <a:off x="5341923" y="380858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1E54DC-233E-4F72-8F01-EE842CE8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3" y="3808580"/>
                <a:ext cx="162560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/>
              <p:nvPr/>
            </p:nvSpPr>
            <p:spPr>
              <a:xfrm>
                <a:off x="7098702" y="3825739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=−0.48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CA7C54-2AC2-4BB1-95E6-62616303F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702" y="3825739"/>
                <a:ext cx="1625600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/>
              <p:nvPr/>
            </p:nvSpPr>
            <p:spPr>
              <a:xfrm>
                <a:off x="8757334" y="3815682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=−0.9</m:t>
                    </m:r>
                  </m:oMath>
                </a14:m>
                <a:r>
                  <a:rPr lang="en-US" sz="2500" dirty="0"/>
                  <a:t>1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465CD1-B2A7-499A-9EF9-1B60CD3A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334" y="3815682"/>
                <a:ext cx="1625600" cy="477054"/>
              </a:xfrm>
              <a:prstGeom prst="rect">
                <a:avLst/>
              </a:prstGeom>
              <a:blipFill>
                <a:blip r:embed="rId8"/>
                <a:stretch>
                  <a:fillRect t="-10256" r="-263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/>
              <p:nvPr/>
            </p:nvSpPr>
            <p:spPr>
              <a:xfrm>
                <a:off x="10421991" y="3812303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0BA819-8FC1-4F0C-9E24-91CAA124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991" y="3812303"/>
                <a:ext cx="1625600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E7258C5-49E8-4755-882F-9E4E95BF4A98}"/>
              </a:ext>
            </a:extLst>
          </p:cNvPr>
          <p:cNvSpPr txBox="1"/>
          <p:nvPr/>
        </p:nvSpPr>
        <p:spPr>
          <a:xfrm>
            <a:off x="9577959" y="1157908"/>
            <a:ext cx="237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Graphic inspired by </a:t>
            </a:r>
            <a:r>
              <a:rPr lang="en-US" sz="1200" i="1" dirty="0"/>
              <a:t>mathisfun.com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/>
              <p:nvPr/>
            </p:nvSpPr>
            <p:spPr>
              <a:xfrm>
                <a:off x="426200" y="4317500"/>
                <a:ext cx="11469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09797B-500B-43AD-AF89-14BA422F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0" y="4317500"/>
                <a:ext cx="1146925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/>
              <p:nvPr/>
            </p:nvSpPr>
            <p:spPr>
              <a:xfrm>
                <a:off x="1981786" y="431750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4D9621-BAC6-4EC1-87C4-B018E1F3E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86" y="4317500"/>
                <a:ext cx="162560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/>
              <p:nvPr/>
            </p:nvSpPr>
            <p:spPr>
              <a:xfrm>
                <a:off x="3720318" y="431750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0.23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2AC91D-A7CA-4592-B1C0-D134F5D96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318" y="4317500"/>
                <a:ext cx="1625600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/>
              <p:nvPr/>
            </p:nvSpPr>
            <p:spPr>
              <a:xfrm>
                <a:off x="5304105" y="430472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51BCA0-8B53-4ED7-A27A-DA06069E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105" y="4304720"/>
                <a:ext cx="1625600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/>
              <p:nvPr/>
            </p:nvSpPr>
            <p:spPr>
              <a:xfrm>
                <a:off x="7081016" y="4338357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23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603693-8DFA-48F9-8B53-AEEB33A9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16" y="4338357"/>
                <a:ext cx="1625600" cy="4770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/>
              <p:nvPr/>
            </p:nvSpPr>
            <p:spPr>
              <a:xfrm>
                <a:off x="8706616" y="4326274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5D78E-BCCF-43F4-9EF6-3F42E7CA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16" y="4326274"/>
                <a:ext cx="1625600" cy="4770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/>
              <p:nvPr/>
            </p:nvSpPr>
            <p:spPr>
              <a:xfrm>
                <a:off x="10403840" y="4358140"/>
                <a:ext cx="16256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195767-FBEA-4160-A2B3-3741E41F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840" y="4358140"/>
                <a:ext cx="1625600" cy="477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FEF14A-B3B6-4C12-BB5D-025FCF9F9597}"/>
              </a:ext>
            </a:extLst>
          </p:cNvPr>
          <p:cNvSpPr txBox="1"/>
          <p:nvPr/>
        </p:nvSpPr>
        <p:spPr>
          <a:xfrm>
            <a:off x="494509" y="4852035"/>
            <a:ext cx="906305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Squaring the values: </a:t>
            </a:r>
          </a:p>
          <a:p>
            <a:pPr lvl="1"/>
            <a:r>
              <a:rPr lang="en-US" sz="3500" dirty="0"/>
              <a:t>1) Gets rid of </a:t>
            </a:r>
            <a:r>
              <a:rPr lang="en-US" sz="3500" b="1" dirty="0">
                <a:solidFill>
                  <a:srgbClr val="0070C0"/>
                </a:solidFill>
              </a:rPr>
              <a:t>negatives</a:t>
            </a:r>
          </a:p>
          <a:p>
            <a:pPr lvl="1"/>
            <a:r>
              <a:rPr lang="en-US" sz="3500" dirty="0"/>
              <a:t>2) Emphasizes differences in </a:t>
            </a:r>
            <a:r>
              <a:rPr lang="en-US" sz="3500" b="1" dirty="0">
                <a:solidFill>
                  <a:srgbClr val="0070C0"/>
                </a:solidFill>
              </a:rPr>
              <a:t>strength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60385-03DC-4EAB-8316-F1366A371ACE}"/>
              </a:ext>
            </a:extLst>
          </p:cNvPr>
          <p:cNvSpPr/>
          <p:nvPr/>
        </p:nvSpPr>
        <p:spPr>
          <a:xfrm>
            <a:off x="2085105" y="3815682"/>
            <a:ext cx="3194972" cy="4770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DAFF98-262D-475E-8013-42447AE8EE92}"/>
              </a:ext>
            </a:extLst>
          </p:cNvPr>
          <p:cNvSpPr/>
          <p:nvPr/>
        </p:nvSpPr>
        <p:spPr>
          <a:xfrm>
            <a:off x="2067223" y="4304720"/>
            <a:ext cx="3194972" cy="477054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1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9B8FAD-9389-4946-9A83-933D515A8A46}"/>
                  </a:ext>
                </a:extLst>
              </p:cNvPr>
              <p:cNvSpPr txBox="1"/>
              <p:nvPr/>
            </p:nvSpPr>
            <p:spPr>
              <a:xfrm>
                <a:off x="353431" y="645393"/>
                <a:ext cx="10576560" cy="570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500" dirty="0"/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00" dirty="0"/>
                  <a:t>)</a:t>
                </a:r>
                <a:endParaRPr lang="en-US" sz="2500" dirty="0"/>
              </a:p>
              <a:p>
                <a:endParaRPr lang="en-US" sz="25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00" dirty="0"/>
                  <a:t> close to 0 </a:t>
                </a:r>
                <a:r>
                  <a:rPr lang="en-US" sz="4500" dirty="0">
                    <a:sym typeface="Wingdings" panose="05000000000000000000" pitchFamily="2" charset="2"/>
                  </a:rPr>
                  <a:t> </a:t>
                </a:r>
                <a:r>
                  <a:rPr lang="en-US" sz="4500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weak</a:t>
                </a:r>
                <a:r>
                  <a:rPr lang="en-US" sz="4500" dirty="0">
                    <a:sym typeface="Wingdings" panose="05000000000000000000" pitchFamily="2" charset="2"/>
                  </a:rPr>
                  <a:t> correlation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00" dirty="0">
                    <a:sym typeface="Wingdings" panose="05000000000000000000" pitchFamily="2" charset="2"/>
                  </a:rPr>
                  <a:t> close to 1  </a:t>
                </a:r>
                <a:r>
                  <a:rPr lang="en-US" sz="4500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strong</a:t>
                </a:r>
                <a:r>
                  <a:rPr lang="en-US" sz="4500" dirty="0">
                    <a:sym typeface="Wingdings" panose="05000000000000000000" pitchFamily="2" charset="2"/>
                  </a:rPr>
                  <a:t> correlation</a:t>
                </a:r>
              </a:p>
              <a:p>
                <a:endParaRPr lang="en-US" sz="2500" dirty="0">
                  <a:sym typeface="Wingdings" panose="05000000000000000000" pitchFamily="2" charset="2"/>
                </a:endParaRPr>
              </a:p>
              <a:p>
                <a:r>
                  <a:rPr lang="en-US" sz="4500" b="1" dirty="0">
                    <a:sym typeface="Wingdings" panose="05000000000000000000" pitchFamily="2" charset="2"/>
                  </a:rPr>
                  <a:t>Interpretation: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500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 u="sng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4500" i="1" u="sn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500" dirty="0"/>
                  <a:t>% of the variation in </a:t>
                </a:r>
                <a:r>
                  <a:rPr lang="en-US" sz="4500" u="sng" dirty="0"/>
                  <a:t>response variable</a:t>
                </a:r>
                <a:r>
                  <a:rPr lang="en-US" sz="4500" dirty="0"/>
                  <a:t> can be explained by the linear relationship with </a:t>
                </a:r>
                <a:r>
                  <a:rPr lang="en-US" sz="4500" u="sng" dirty="0"/>
                  <a:t>explanatory variable</a:t>
                </a:r>
                <a:r>
                  <a:rPr lang="en-US" sz="4500" dirty="0"/>
                  <a:t> </a:t>
                </a:r>
                <a:endParaRPr lang="en-US" sz="4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9B8FAD-9389-4946-9A83-933D515A8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1" y="645393"/>
                <a:ext cx="10576560" cy="5709255"/>
              </a:xfrm>
              <a:prstGeom prst="rect">
                <a:avLst/>
              </a:prstGeom>
              <a:blipFill>
                <a:blip r:embed="rId2"/>
                <a:stretch>
                  <a:fillRect l="-2421" t="-2137" r="-3458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67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41960" y="1468809"/>
            <a:ext cx="0" cy="228421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431801" y="3753021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027679" y="244241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18919" y="290215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4749799" y="190393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441961" y="400747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431801" y="6598270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139441" y="552948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630681" y="598922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861561" y="49910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219961" y="51942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657601" y="43306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C2996-AC07-409A-B2EB-8EC1D2E67F9C}"/>
              </a:ext>
            </a:extLst>
          </p:cNvPr>
          <p:cNvSpPr txBox="1"/>
          <p:nvPr/>
        </p:nvSpPr>
        <p:spPr>
          <a:xfrm>
            <a:off x="548837" y="130919"/>
            <a:ext cx="8401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percent of the data’s pattern can be explained by a linear model?</a:t>
            </a:r>
          </a:p>
        </p:txBody>
      </p:sp>
    </p:spTree>
    <p:extLst>
      <p:ext uri="{BB962C8B-B14F-4D97-AF65-F5344CB8AC3E}">
        <p14:creationId xmlns:p14="http://schemas.microsoft.com/office/powerpoint/2010/main" val="2425921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41960" y="1468809"/>
            <a:ext cx="0" cy="228421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431801" y="3753021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027679" y="244241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18919" y="290215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4749799" y="190393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441961" y="400747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431801" y="6598270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139441" y="552948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630681" y="598922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861561" y="49910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219961" y="51942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657601" y="43306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756920" y="160584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999EE-3B3D-4EF9-BB8E-2EC8627A35D8}"/>
              </a:ext>
            </a:extLst>
          </p:cNvPr>
          <p:cNvCxnSpPr>
            <a:cxnSpLocks/>
          </p:cNvCxnSpPr>
          <p:nvPr/>
        </p:nvCxnSpPr>
        <p:spPr>
          <a:xfrm flipV="1">
            <a:off x="848360" y="4400471"/>
            <a:ext cx="4206241" cy="1874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6C2996-AC07-409A-B2EB-8EC1D2E67F9C}"/>
              </a:ext>
            </a:extLst>
          </p:cNvPr>
          <p:cNvSpPr txBox="1"/>
          <p:nvPr/>
        </p:nvSpPr>
        <p:spPr>
          <a:xfrm>
            <a:off x="548837" y="130919"/>
            <a:ext cx="8401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percent of the data’s pattern can be explained by a linear model?</a:t>
            </a:r>
          </a:p>
        </p:txBody>
      </p:sp>
    </p:spTree>
    <p:extLst>
      <p:ext uri="{BB962C8B-B14F-4D97-AF65-F5344CB8AC3E}">
        <p14:creationId xmlns:p14="http://schemas.microsoft.com/office/powerpoint/2010/main" val="3374455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41960" y="1468809"/>
            <a:ext cx="0" cy="228421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431801" y="3753021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027679" y="244241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18919" y="290215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4749799" y="190393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441961" y="400747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431801" y="6598270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139441" y="552948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630681" y="598922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861561" y="49910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219961" y="51942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657601" y="43306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756920" y="160584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999EE-3B3D-4EF9-BB8E-2EC8627A35D8}"/>
              </a:ext>
            </a:extLst>
          </p:cNvPr>
          <p:cNvCxnSpPr>
            <a:cxnSpLocks/>
          </p:cNvCxnSpPr>
          <p:nvPr/>
        </p:nvCxnSpPr>
        <p:spPr>
          <a:xfrm flipV="1">
            <a:off x="848360" y="4400471"/>
            <a:ext cx="4206241" cy="1874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6C2996-AC07-409A-B2EB-8EC1D2E67F9C}"/>
              </a:ext>
            </a:extLst>
          </p:cNvPr>
          <p:cNvSpPr txBox="1"/>
          <p:nvPr/>
        </p:nvSpPr>
        <p:spPr>
          <a:xfrm>
            <a:off x="548837" y="130919"/>
            <a:ext cx="8401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percent of the data’s pattern can be explained by a linear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61E85-00B6-49F3-93E3-F2A7A504958C}"/>
                  </a:ext>
                </a:extLst>
              </p:cNvPr>
              <p:cNvSpPr txBox="1"/>
              <p:nvPr/>
            </p:nvSpPr>
            <p:spPr>
              <a:xfrm>
                <a:off x="6518674" y="1468809"/>
                <a:ext cx="544575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100%. </a:t>
                </a:r>
                <a:r>
                  <a:rPr lang="en-US" sz="3000" dirty="0"/>
                  <a:t>The linear model </a:t>
                </a:r>
                <a:r>
                  <a:rPr lang="en-US" sz="3000" b="1" dirty="0">
                    <a:solidFill>
                      <a:srgbClr val="0070C0"/>
                    </a:solidFill>
                  </a:rPr>
                  <a:t>completely</a:t>
                </a:r>
                <a:r>
                  <a:rPr lang="en-US" sz="3000" dirty="0"/>
                  <a:t> explains the data’s pattern.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=1.00=100%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61E85-00B6-49F3-93E3-F2A7A504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674" y="1468809"/>
                <a:ext cx="5445759" cy="2215991"/>
              </a:xfrm>
              <a:prstGeom prst="rect">
                <a:avLst/>
              </a:prstGeom>
              <a:blipFill>
                <a:blip r:embed="rId2"/>
                <a:stretch>
                  <a:fillRect l="-2573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55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41960" y="1468809"/>
            <a:ext cx="0" cy="228421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431801" y="3753021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027679" y="244241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18919" y="290215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4749799" y="190393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441961" y="400747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431801" y="6598270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139441" y="552948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630681" y="598922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861561" y="49910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219961" y="51942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657601" y="43306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756920" y="160584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999EE-3B3D-4EF9-BB8E-2EC8627A35D8}"/>
              </a:ext>
            </a:extLst>
          </p:cNvPr>
          <p:cNvCxnSpPr>
            <a:cxnSpLocks/>
          </p:cNvCxnSpPr>
          <p:nvPr/>
        </p:nvCxnSpPr>
        <p:spPr>
          <a:xfrm flipV="1">
            <a:off x="848360" y="4400471"/>
            <a:ext cx="4206241" cy="1874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6C2996-AC07-409A-B2EB-8EC1D2E67F9C}"/>
              </a:ext>
            </a:extLst>
          </p:cNvPr>
          <p:cNvSpPr txBox="1"/>
          <p:nvPr/>
        </p:nvSpPr>
        <p:spPr>
          <a:xfrm>
            <a:off x="548837" y="130919"/>
            <a:ext cx="8401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percent of the data’s pattern can be explained by a linear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61E85-00B6-49F3-93E3-F2A7A504958C}"/>
                  </a:ext>
                </a:extLst>
              </p:cNvPr>
              <p:cNvSpPr txBox="1"/>
              <p:nvPr/>
            </p:nvSpPr>
            <p:spPr>
              <a:xfrm>
                <a:off x="6518674" y="1468809"/>
                <a:ext cx="544575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100%. </a:t>
                </a:r>
                <a:r>
                  <a:rPr lang="en-US" sz="3000" dirty="0"/>
                  <a:t>The linear model </a:t>
                </a:r>
                <a:r>
                  <a:rPr lang="en-US" sz="3000" b="1" dirty="0">
                    <a:solidFill>
                      <a:srgbClr val="0070C0"/>
                    </a:solidFill>
                  </a:rPr>
                  <a:t>completely</a:t>
                </a:r>
                <a:r>
                  <a:rPr lang="en-US" sz="3000" dirty="0"/>
                  <a:t> explains the data’s pattern.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=1.00=100%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61E85-00B6-49F3-93E3-F2A7A504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674" y="1468809"/>
                <a:ext cx="5445759" cy="2215991"/>
              </a:xfrm>
              <a:prstGeom prst="rect">
                <a:avLst/>
              </a:prstGeom>
              <a:blipFill>
                <a:blip r:embed="rId2"/>
                <a:stretch>
                  <a:fillRect l="-2573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11A9DA-57E1-4BF1-B09E-0E9E07D6EB57}"/>
              </a:ext>
            </a:extLst>
          </p:cNvPr>
          <p:cNvCxnSpPr>
            <a:cxnSpLocks/>
          </p:cNvCxnSpPr>
          <p:nvPr/>
        </p:nvCxnSpPr>
        <p:spPr>
          <a:xfrm flipV="1">
            <a:off x="2336801" y="5337805"/>
            <a:ext cx="0" cy="29327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557B74-998F-4540-B882-D9091AA3BE1E}"/>
              </a:ext>
            </a:extLst>
          </p:cNvPr>
          <p:cNvCxnSpPr>
            <a:cxnSpLocks/>
          </p:cNvCxnSpPr>
          <p:nvPr/>
        </p:nvCxnSpPr>
        <p:spPr>
          <a:xfrm flipV="1">
            <a:off x="3235961" y="5221679"/>
            <a:ext cx="0" cy="29327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D8FB09-EA44-4D3A-8E84-60F68DC14C27}"/>
              </a:ext>
            </a:extLst>
          </p:cNvPr>
          <p:cNvCxnSpPr>
            <a:cxnSpLocks/>
          </p:cNvCxnSpPr>
          <p:nvPr/>
        </p:nvCxnSpPr>
        <p:spPr>
          <a:xfrm flipV="1">
            <a:off x="3754121" y="4533801"/>
            <a:ext cx="0" cy="4572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BD0E19-0CF7-4367-9A06-D2AA3EB28AE7}"/>
              </a:ext>
            </a:extLst>
          </p:cNvPr>
          <p:cNvCxnSpPr>
            <a:cxnSpLocks/>
          </p:cNvCxnSpPr>
          <p:nvPr/>
        </p:nvCxnSpPr>
        <p:spPr>
          <a:xfrm flipV="1">
            <a:off x="4958081" y="4432201"/>
            <a:ext cx="0" cy="558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C0C86-E0FA-4A1B-A397-24BE408BD341}"/>
              </a:ext>
            </a:extLst>
          </p:cNvPr>
          <p:cNvCxnSpPr>
            <a:cxnSpLocks/>
          </p:cNvCxnSpPr>
          <p:nvPr/>
        </p:nvCxnSpPr>
        <p:spPr>
          <a:xfrm flipV="1">
            <a:off x="1747522" y="5862935"/>
            <a:ext cx="0" cy="2373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10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441960" y="1468809"/>
            <a:ext cx="0" cy="228421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431801" y="3753021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027679" y="244241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518919" y="290215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4749799" y="1903938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6EF65-2433-4347-B2D4-41F6A28BDA37}"/>
              </a:ext>
            </a:extLst>
          </p:cNvPr>
          <p:cNvCxnSpPr>
            <a:cxnSpLocks/>
          </p:cNvCxnSpPr>
          <p:nvPr/>
        </p:nvCxnSpPr>
        <p:spPr>
          <a:xfrm>
            <a:off x="441961" y="400747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A7B5C5-EBF4-4E0B-B60D-4C5FDFB9EF8E}"/>
              </a:ext>
            </a:extLst>
          </p:cNvPr>
          <p:cNvCxnSpPr>
            <a:cxnSpLocks/>
          </p:cNvCxnSpPr>
          <p:nvPr/>
        </p:nvCxnSpPr>
        <p:spPr>
          <a:xfrm flipH="1">
            <a:off x="431801" y="6598270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47BEC72-C31F-4D2A-9BBC-E5B454391BF4}"/>
              </a:ext>
            </a:extLst>
          </p:cNvPr>
          <p:cNvSpPr/>
          <p:nvPr/>
        </p:nvSpPr>
        <p:spPr>
          <a:xfrm>
            <a:off x="3139441" y="552948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60AF7C-3FDF-4ECE-B9EE-34A0ACC5AED0}"/>
              </a:ext>
            </a:extLst>
          </p:cNvPr>
          <p:cNvSpPr/>
          <p:nvPr/>
        </p:nvSpPr>
        <p:spPr>
          <a:xfrm>
            <a:off x="1630681" y="598922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76B880-DD5A-46DA-9DC2-EF76B97A7AE3}"/>
              </a:ext>
            </a:extLst>
          </p:cNvPr>
          <p:cNvSpPr/>
          <p:nvPr/>
        </p:nvSpPr>
        <p:spPr>
          <a:xfrm>
            <a:off x="4861561" y="49910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0DA056-F48E-449E-B756-B5F0E10EA04C}"/>
              </a:ext>
            </a:extLst>
          </p:cNvPr>
          <p:cNvSpPr/>
          <p:nvPr/>
        </p:nvSpPr>
        <p:spPr>
          <a:xfrm>
            <a:off x="2219961" y="51942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2C1F65-165A-411B-AAE3-FBD2EEBE8070}"/>
              </a:ext>
            </a:extLst>
          </p:cNvPr>
          <p:cNvSpPr/>
          <p:nvPr/>
        </p:nvSpPr>
        <p:spPr>
          <a:xfrm>
            <a:off x="3657601" y="433060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756920" y="160584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4999EE-3B3D-4EF9-BB8E-2EC8627A35D8}"/>
              </a:ext>
            </a:extLst>
          </p:cNvPr>
          <p:cNvCxnSpPr>
            <a:cxnSpLocks/>
          </p:cNvCxnSpPr>
          <p:nvPr/>
        </p:nvCxnSpPr>
        <p:spPr>
          <a:xfrm flipV="1">
            <a:off x="848360" y="4400471"/>
            <a:ext cx="4206241" cy="1874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6C2996-AC07-409A-B2EB-8EC1D2E67F9C}"/>
              </a:ext>
            </a:extLst>
          </p:cNvPr>
          <p:cNvSpPr txBox="1"/>
          <p:nvPr/>
        </p:nvSpPr>
        <p:spPr>
          <a:xfrm>
            <a:off x="548837" y="130919"/>
            <a:ext cx="84019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percent of the data’s pattern can be explained by a linear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61E85-00B6-49F3-93E3-F2A7A504958C}"/>
                  </a:ext>
                </a:extLst>
              </p:cNvPr>
              <p:cNvSpPr txBox="1"/>
              <p:nvPr/>
            </p:nvSpPr>
            <p:spPr>
              <a:xfrm>
                <a:off x="6518674" y="1468809"/>
                <a:ext cx="544575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100%. </a:t>
                </a:r>
                <a:r>
                  <a:rPr lang="en-US" sz="3000" dirty="0"/>
                  <a:t>The linear model </a:t>
                </a:r>
                <a:r>
                  <a:rPr lang="en-US" sz="3000" b="1" dirty="0">
                    <a:solidFill>
                      <a:srgbClr val="0070C0"/>
                    </a:solidFill>
                  </a:rPr>
                  <a:t>completely</a:t>
                </a:r>
                <a:r>
                  <a:rPr lang="en-US" sz="3000" dirty="0"/>
                  <a:t> explains the data’s pattern.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=1.00=100%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61E85-00B6-49F3-93E3-F2A7A504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674" y="1468809"/>
                <a:ext cx="5445759" cy="2215991"/>
              </a:xfrm>
              <a:prstGeom prst="rect">
                <a:avLst/>
              </a:prstGeom>
              <a:blipFill>
                <a:blip r:embed="rId2"/>
                <a:stretch>
                  <a:fillRect l="-2573" t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11A9DA-57E1-4BF1-B09E-0E9E07D6EB57}"/>
              </a:ext>
            </a:extLst>
          </p:cNvPr>
          <p:cNvCxnSpPr>
            <a:cxnSpLocks/>
          </p:cNvCxnSpPr>
          <p:nvPr/>
        </p:nvCxnSpPr>
        <p:spPr>
          <a:xfrm flipV="1">
            <a:off x="2336801" y="5337805"/>
            <a:ext cx="0" cy="29327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557B74-998F-4540-B882-D9091AA3BE1E}"/>
              </a:ext>
            </a:extLst>
          </p:cNvPr>
          <p:cNvCxnSpPr>
            <a:cxnSpLocks/>
          </p:cNvCxnSpPr>
          <p:nvPr/>
        </p:nvCxnSpPr>
        <p:spPr>
          <a:xfrm flipV="1">
            <a:off x="3235961" y="5221679"/>
            <a:ext cx="0" cy="29327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D8FB09-EA44-4D3A-8E84-60F68DC14C27}"/>
              </a:ext>
            </a:extLst>
          </p:cNvPr>
          <p:cNvCxnSpPr>
            <a:cxnSpLocks/>
          </p:cNvCxnSpPr>
          <p:nvPr/>
        </p:nvCxnSpPr>
        <p:spPr>
          <a:xfrm flipV="1">
            <a:off x="3754121" y="4533801"/>
            <a:ext cx="0" cy="4572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BD0E19-0CF7-4367-9A06-D2AA3EB28AE7}"/>
              </a:ext>
            </a:extLst>
          </p:cNvPr>
          <p:cNvCxnSpPr>
            <a:cxnSpLocks/>
          </p:cNvCxnSpPr>
          <p:nvPr/>
        </p:nvCxnSpPr>
        <p:spPr>
          <a:xfrm flipV="1">
            <a:off x="4958081" y="4432201"/>
            <a:ext cx="0" cy="558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FC0C86-E0FA-4A1B-A397-24BE408BD341}"/>
              </a:ext>
            </a:extLst>
          </p:cNvPr>
          <p:cNvCxnSpPr>
            <a:cxnSpLocks/>
          </p:cNvCxnSpPr>
          <p:nvPr/>
        </p:nvCxnSpPr>
        <p:spPr>
          <a:xfrm flipV="1">
            <a:off x="1747522" y="5862935"/>
            <a:ext cx="0" cy="2373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4521DC-C9FE-45C3-A7A1-D1D363CF8D5A}"/>
                  </a:ext>
                </a:extLst>
              </p:cNvPr>
              <p:cNvSpPr txBox="1"/>
              <p:nvPr/>
            </p:nvSpPr>
            <p:spPr>
              <a:xfrm>
                <a:off x="6451601" y="4268016"/>
                <a:ext cx="5445759" cy="220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/>
                  <a:t>72%. </a:t>
                </a:r>
                <a:r>
                  <a:rPr lang="en-US" sz="3000" dirty="0"/>
                  <a:t>The linear model explains </a:t>
                </a:r>
                <a:r>
                  <a:rPr lang="en-US" sz="3000" b="1" dirty="0">
                    <a:solidFill>
                      <a:srgbClr val="0070C0"/>
                    </a:solidFill>
                  </a:rPr>
                  <a:t>some</a:t>
                </a:r>
                <a:r>
                  <a:rPr lang="en-US" sz="3000" dirty="0"/>
                  <a:t> of the data’s pattern, but not all of it.</a:t>
                </a:r>
              </a:p>
              <a:p>
                <a:endParaRPr lang="en-US" sz="13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=0.72=72%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4521DC-C9FE-45C3-A7A1-D1D363CF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1" y="4268016"/>
                <a:ext cx="5445759" cy="2200602"/>
              </a:xfrm>
              <a:prstGeom prst="rect">
                <a:avLst/>
              </a:prstGeom>
              <a:blipFill>
                <a:blip r:embed="rId3"/>
                <a:stretch>
                  <a:fillRect l="-2573" t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16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A520-FF34-495D-AA6F-4707C0F9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4" y="1917999"/>
            <a:ext cx="9631997" cy="494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21E97-FF10-44F6-BA4B-9B90D0B09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75" y="2796469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E13F7-D28A-4D8D-9293-B58880B981CB}"/>
              </a:ext>
            </a:extLst>
          </p:cNvPr>
          <p:cNvSpPr txBox="1"/>
          <p:nvPr/>
        </p:nvSpPr>
        <p:spPr>
          <a:xfrm>
            <a:off x="155039" y="174576"/>
            <a:ext cx="9437236" cy="630942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1) Interpret: r</a:t>
            </a:r>
            <a:r>
              <a:rPr lang="en-US" sz="3500" baseline="30000" dirty="0">
                <a:solidFill>
                  <a:schemeClr val="tx1"/>
                </a:solidFill>
              </a:rPr>
              <a:t>2</a:t>
            </a:r>
            <a:r>
              <a:rPr lang="en-US" sz="3500" dirty="0">
                <a:solidFill>
                  <a:schemeClr val="tx1"/>
                </a:solidFill>
              </a:rPr>
              <a:t> = 0.62 </a:t>
            </a:r>
            <a:endParaRPr lang="en-US" sz="3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83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A520-FF34-495D-AA6F-4707C0F9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4" y="1917999"/>
            <a:ext cx="9631997" cy="4940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E13F7-D28A-4D8D-9293-B58880B981CB}"/>
              </a:ext>
            </a:extLst>
          </p:cNvPr>
          <p:cNvSpPr txBox="1"/>
          <p:nvPr/>
        </p:nvSpPr>
        <p:spPr>
          <a:xfrm>
            <a:off x="155039" y="174576"/>
            <a:ext cx="9437236" cy="630942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1) Interpret: r</a:t>
            </a:r>
            <a:r>
              <a:rPr lang="en-US" sz="3500" baseline="30000" dirty="0">
                <a:solidFill>
                  <a:schemeClr val="tx1"/>
                </a:solidFill>
              </a:rPr>
              <a:t>2</a:t>
            </a:r>
            <a:r>
              <a:rPr lang="en-US" sz="3500" dirty="0">
                <a:solidFill>
                  <a:schemeClr val="tx1"/>
                </a:solidFill>
              </a:rPr>
              <a:t> = 0.62 </a:t>
            </a:r>
            <a:endParaRPr lang="en-US" sz="35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C86528-EAD0-48C1-8FED-574DE060F65A}"/>
                  </a:ext>
                </a:extLst>
              </p:cNvPr>
              <p:cNvSpPr/>
              <p:nvPr/>
            </p:nvSpPr>
            <p:spPr>
              <a:xfrm>
                <a:off x="788585" y="1208952"/>
                <a:ext cx="8590626" cy="1708160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500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i="1" u="sng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500" i="1" u="sng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500" dirty="0"/>
                  <a:t>% of the variation in </a:t>
                </a:r>
                <a:r>
                  <a:rPr lang="en-US" sz="3500" u="sng" dirty="0"/>
                  <a:t>response variable</a:t>
                </a:r>
                <a:r>
                  <a:rPr lang="en-US" sz="3500" dirty="0"/>
                  <a:t> can be explained by the linear relationship with </a:t>
                </a:r>
                <a:r>
                  <a:rPr lang="en-US" sz="3500" u="sng" dirty="0"/>
                  <a:t>explanatory variable</a:t>
                </a:r>
                <a:r>
                  <a:rPr lang="en-US" sz="35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C86528-EAD0-48C1-8FED-574DE060F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85" y="1208952"/>
                <a:ext cx="8590626" cy="1708160"/>
              </a:xfrm>
              <a:prstGeom prst="rect">
                <a:avLst/>
              </a:prstGeom>
              <a:blipFill>
                <a:blip r:embed="rId3"/>
                <a:stretch>
                  <a:fillRect l="-1616" t="-2721" b="-9184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7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97024-D7C1-4FDC-A6A8-FBA1A41C2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"/>
          <a:stretch/>
        </p:blipFill>
        <p:spPr>
          <a:xfrm>
            <a:off x="226060" y="793102"/>
            <a:ext cx="10013341" cy="569167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BDECA3-D081-4B2C-829F-DC994E110C72}"/>
              </a:ext>
            </a:extLst>
          </p:cNvPr>
          <p:cNvCxnSpPr>
            <a:cxnSpLocks/>
          </p:cNvCxnSpPr>
          <p:nvPr/>
        </p:nvCxnSpPr>
        <p:spPr>
          <a:xfrm>
            <a:off x="7785876" y="3286238"/>
            <a:ext cx="0" cy="384110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E0CDA-E376-4B12-99F4-EDEFCE77751E}"/>
              </a:ext>
            </a:extLst>
          </p:cNvPr>
          <p:cNvCxnSpPr/>
          <p:nvPr/>
        </p:nvCxnSpPr>
        <p:spPr>
          <a:xfrm>
            <a:off x="9551017" y="2269409"/>
            <a:ext cx="0" cy="396240"/>
          </a:xfrm>
          <a:prstGeom prst="line">
            <a:avLst/>
          </a:prstGeom>
          <a:ln w="952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5E2443-4650-4E20-9C61-FFC213E70437}"/>
              </a:ext>
            </a:extLst>
          </p:cNvPr>
          <p:cNvCxnSpPr>
            <a:cxnSpLocks/>
          </p:cNvCxnSpPr>
          <p:nvPr/>
        </p:nvCxnSpPr>
        <p:spPr>
          <a:xfrm>
            <a:off x="7267716" y="3464038"/>
            <a:ext cx="0" cy="142240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3AD849-895F-4814-8261-D7F14A13780C}"/>
              </a:ext>
            </a:extLst>
          </p:cNvPr>
          <p:cNvCxnSpPr>
            <a:cxnSpLocks/>
          </p:cNvCxnSpPr>
          <p:nvPr/>
        </p:nvCxnSpPr>
        <p:spPr>
          <a:xfrm>
            <a:off x="8787359" y="2930638"/>
            <a:ext cx="0" cy="172720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38B58E-E7E4-46EB-B45C-D8EA7B890D5A}"/>
              </a:ext>
            </a:extLst>
          </p:cNvPr>
          <p:cNvCxnSpPr>
            <a:cxnSpLocks/>
          </p:cNvCxnSpPr>
          <p:nvPr/>
        </p:nvCxnSpPr>
        <p:spPr>
          <a:xfrm>
            <a:off x="3984586" y="4613053"/>
            <a:ext cx="0" cy="81280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00AED2-2660-4FA8-931A-9CD2B7DB426C}"/>
              </a:ext>
            </a:extLst>
          </p:cNvPr>
          <p:cNvCxnSpPr>
            <a:cxnSpLocks/>
          </p:cNvCxnSpPr>
          <p:nvPr/>
        </p:nvCxnSpPr>
        <p:spPr>
          <a:xfrm>
            <a:off x="5502574" y="4101737"/>
            <a:ext cx="0" cy="233680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8D18FE-653B-4000-9938-7DCE0C8490D5}"/>
              </a:ext>
            </a:extLst>
          </p:cNvPr>
          <p:cNvCxnSpPr>
            <a:cxnSpLocks/>
          </p:cNvCxnSpPr>
          <p:nvPr/>
        </p:nvCxnSpPr>
        <p:spPr>
          <a:xfrm>
            <a:off x="6256902" y="3841410"/>
            <a:ext cx="0" cy="152400"/>
          </a:xfrm>
          <a:prstGeom prst="line">
            <a:avLst/>
          </a:prstGeom>
          <a:ln w="952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8E237-8F35-45F7-941B-B537365A0C26}"/>
              </a:ext>
            </a:extLst>
          </p:cNvPr>
          <p:cNvCxnSpPr>
            <a:cxnSpLocks/>
          </p:cNvCxnSpPr>
          <p:nvPr/>
        </p:nvCxnSpPr>
        <p:spPr>
          <a:xfrm>
            <a:off x="1727614" y="5354733"/>
            <a:ext cx="0" cy="81280"/>
          </a:xfrm>
          <a:prstGeom prst="line">
            <a:avLst/>
          </a:prstGeom>
          <a:ln w="952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4FCC7-324F-4EEC-9512-6D71450C2B74}"/>
              </a:ext>
            </a:extLst>
          </p:cNvPr>
          <p:cNvCxnSpPr>
            <a:cxnSpLocks/>
          </p:cNvCxnSpPr>
          <p:nvPr/>
        </p:nvCxnSpPr>
        <p:spPr>
          <a:xfrm>
            <a:off x="9796515" y="2513249"/>
            <a:ext cx="0" cy="121920"/>
          </a:xfrm>
          <a:prstGeom prst="line">
            <a:avLst/>
          </a:prstGeom>
          <a:ln w="952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D7AEDB-7899-45E7-98F1-6AD33290D683}"/>
              </a:ext>
            </a:extLst>
          </p:cNvPr>
          <p:cNvCxnSpPr>
            <a:cxnSpLocks/>
          </p:cNvCxnSpPr>
          <p:nvPr/>
        </p:nvCxnSpPr>
        <p:spPr>
          <a:xfrm>
            <a:off x="3984586" y="4298093"/>
            <a:ext cx="0" cy="314960"/>
          </a:xfrm>
          <a:prstGeom prst="line">
            <a:avLst/>
          </a:prstGeom>
          <a:ln w="952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FA5519-5BD8-4FE0-B4B8-56D0415E7161}"/>
              </a:ext>
            </a:extLst>
          </p:cNvPr>
          <p:cNvCxnSpPr>
            <a:cxnSpLocks/>
          </p:cNvCxnSpPr>
          <p:nvPr/>
        </p:nvCxnSpPr>
        <p:spPr>
          <a:xfrm>
            <a:off x="8032203" y="3044991"/>
            <a:ext cx="0" cy="167640"/>
          </a:xfrm>
          <a:prstGeom prst="line">
            <a:avLst/>
          </a:prstGeom>
          <a:ln w="952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8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A520-FF34-495D-AA6F-4707C0F9D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34" y="1917999"/>
            <a:ext cx="9631997" cy="4940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E13F7-D28A-4D8D-9293-B58880B981CB}"/>
              </a:ext>
            </a:extLst>
          </p:cNvPr>
          <p:cNvSpPr txBox="1"/>
          <p:nvPr/>
        </p:nvSpPr>
        <p:spPr>
          <a:xfrm>
            <a:off x="155039" y="174576"/>
            <a:ext cx="9437236" cy="630942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1) Interpret: r</a:t>
            </a:r>
            <a:r>
              <a:rPr lang="en-US" sz="3500" baseline="30000" dirty="0">
                <a:solidFill>
                  <a:schemeClr val="tx1"/>
                </a:solidFill>
              </a:rPr>
              <a:t>2</a:t>
            </a:r>
            <a:r>
              <a:rPr lang="en-US" sz="3500" dirty="0">
                <a:solidFill>
                  <a:schemeClr val="tx1"/>
                </a:solidFill>
              </a:rPr>
              <a:t> = 0.62 </a:t>
            </a:r>
            <a:endParaRPr lang="en-US" sz="35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C86528-EAD0-48C1-8FED-574DE060F65A}"/>
                  </a:ext>
                </a:extLst>
              </p:cNvPr>
              <p:cNvSpPr/>
              <p:nvPr/>
            </p:nvSpPr>
            <p:spPr>
              <a:xfrm>
                <a:off x="788585" y="1208952"/>
                <a:ext cx="8590626" cy="1708160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500" b="0" i="1" u="sng" smtClean="0">
                        <a:latin typeface="Cambria Math" panose="02040503050406030204" pitchFamily="18" charset="0"/>
                      </a:rPr>
                      <m:t>62</m:t>
                    </m:r>
                  </m:oMath>
                </a14:m>
                <a:r>
                  <a:rPr lang="en-US" sz="3500" dirty="0"/>
                  <a:t>% of the variation in </a:t>
                </a:r>
                <a:r>
                  <a:rPr lang="en-US" sz="3500" u="sng" dirty="0"/>
                  <a:t>yearly mass shootings</a:t>
                </a:r>
                <a:r>
                  <a:rPr lang="en-US" sz="3500" dirty="0"/>
                  <a:t> can be explained by the linear relationship with </a:t>
                </a:r>
                <a:r>
                  <a:rPr lang="en-US" sz="3500" u="sng" dirty="0"/>
                  <a:t>yearly rifle production.</a:t>
                </a:r>
                <a:endParaRPr lang="en-US" sz="35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C86528-EAD0-48C1-8FED-574DE060F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85" y="1208952"/>
                <a:ext cx="8590626" cy="1708160"/>
              </a:xfrm>
              <a:prstGeom prst="rect">
                <a:avLst/>
              </a:prstGeom>
              <a:blipFill>
                <a:blip r:embed="rId3"/>
                <a:stretch>
                  <a:fillRect l="-1616" t="-3061" b="-9184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60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76698B-42F7-48F9-BD6E-7CB0964B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"/>
          <a:stretch/>
        </p:blipFill>
        <p:spPr>
          <a:xfrm>
            <a:off x="6468871" y="2051354"/>
            <a:ext cx="5677076" cy="2955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FDB4B-DB28-4437-963B-BEED2F46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" y="3596553"/>
            <a:ext cx="6452721" cy="325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9A8A-386E-4FFB-A702-773BFBE67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" y="210169"/>
            <a:ext cx="6439587" cy="3302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7F2B9-3B79-455E-B823-C4CFB8A56C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7" y="3555302"/>
            <a:ext cx="1303303" cy="86688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D2886-5187-4ED6-95C8-31A9FC6CB05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1" y="71023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0" name="Picture 4" descr="Mental Health Brain Mind - Free image on Pixabay">
            <a:extLst>
              <a:ext uri="{FF2B5EF4-FFF2-40B4-BE49-F238E27FC236}">
                <a16:creationId xmlns:a16="http://schemas.microsoft.com/office/drawing/2014/main" id="{54E7A6FF-73CB-478C-AB0D-18265486D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14877"/>
          <a:stretch/>
        </p:blipFill>
        <p:spPr bwMode="auto">
          <a:xfrm>
            <a:off x="6525389" y="1293085"/>
            <a:ext cx="1031765" cy="111844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7B3BA-4EDC-404C-870A-4E7D83FC26D2}"/>
              </a:ext>
            </a:extLst>
          </p:cNvPr>
          <p:cNvSpPr txBox="1"/>
          <p:nvPr/>
        </p:nvSpPr>
        <p:spPr>
          <a:xfrm>
            <a:off x="1518082" y="888669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</a:t>
            </a:r>
            <a:r>
              <a:rPr lang="en-US" sz="4500" b="1" baseline="30000" dirty="0"/>
              <a:t>2</a:t>
            </a:r>
            <a:r>
              <a:rPr lang="en-US" sz="4500" b="1" dirty="0"/>
              <a:t> = 0.62</a:t>
            </a:r>
          </a:p>
        </p:txBody>
      </p:sp>
    </p:spTree>
    <p:extLst>
      <p:ext uri="{BB962C8B-B14F-4D97-AF65-F5344CB8AC3E}">
        <p14:creationId xmlns:p14="http://schemas.microsoft.com/office/powerpoint/2010/main" val="2418948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76698B-42F7-48F9-BD6E-7CB0964B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"/>
          <a:stretch/>
        </p:blipFill>
        <p:spPr>
          <a:xfrm>
            <a:off x="6468871" y="2051354"/>
            <a:ext cx="5677076" cy="2955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FDB4B-DB28-4437-963B-BEED2F46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" y="3596553"/>
            <a:ext cx="6452721" cy="325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9A8A-386E-4FFB-A702-773BFBE67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" y="210169"/>
            <a:ext cx="6439587" cy="3302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7F2B9-3B79-455E-B823-C4CFB8A56C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7" y="3555302"/>
            <a:ext cx="1303303" cy="86688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D2886-5187-4ED6-95C8-31A9FC6CB05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1" y="71023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0" name="Picture 4" descr="Mental Health Brain Mind - Free image on Pixabay">
            <a:extLst>
              <a:ext uri="{FF2B5EF4-FFF2-40B4-BE49-F238E27FC236}">
                <a16:creationId xmlns:a16="http://schemas.microsoft.com/office/drawing/2014/main" id="{54E7A6FF-73CB-478C-AB0D-18265486D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14877"/>
          <a:stretch/>
        </p:blipFill>
        <p:spPr bwMode="auto">
          <a:xfrm>
            <a:off x="6525389" y="1293085"/>
            <a:ext cx="1031765" cy="111844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7B3BA-4EDC-404C-870A-4E7D83FC26D2}"/>
              </a:ext>
            </a:extLst>
          </p:cNvPr>
          <p:cNvSpPr txBox="1"/>
          <p:nvPr/>
        </p:nvSpPr>
        <p:spPr>
          <a:xfrm>
            <a:off x="1518082" y="888669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</a:t>
            </a:r>
            <a:r>
              <a:rPr lang="en-US" sz="4500" b="1" baseline="30000" dirty="0"/>
              <a:t>2</a:t>
            </a:r>
            <a:r>
              <a:rPr lang="en-US" sz="4500" b="1" dirty="0"/>
              <a:t> = 0.62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25E9E-69A0-4BAA-B215-ECA13F222694}"/>
              </a:ext>
            </a:extLst>
          </p:cNvPr>
          <p:cNvSpPr txBox="1"/>
          <p:nvPr/>
        </p:nvSpPr>
        <p:spPr>
          <a:xfrm>
            <a:off x="7557154" y="2644170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FF0000"/>
                </a:solidFill>
              </a:rPr>
              <a:t>r</a:t>
            </a:r>
            <a:r>
              <a:rPr lang="en-US" sz="4500" b="1" baseline="30000" dirty="0">
                <a:solidFill>
                  <a:srgbClr val="FF0000"/>
                </a:solidFill>
              </a:rPr>
              <a:t>2</a:t>
            </a:r>
            <a:r>
              <a:rPr lang="en-US" sz="4500" b="1" dirty="0">
                <a:solidFill>
                  <a:srgbClr val="FF0000"/>
                </a:solidFill>
              </a:rPr>
              <a:t> = 0.36</a:t>
            </a:r>
          </a:p>
        </p:txBody>
      </p:sp>
    </p:spTree>
    <p:extLst>
      <p:ext uri="{BB962C8B-B14F-4D97-AF65-F5344CB8AC3E}">
        <p14:creationId xmlns:p14="http://schemas.microsoft.com/office/powerpoint/2010/main" val="2684439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76698B-42F7-48F9-BD6E-7CB0964BB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"/>
          <a:stretch/>
        </p:blipFill>
        <p:spPr>
          <a:xfrm>
            <a:off x="6468871" y="2051354"/>
            <a:ext cx="5677076" cy="2955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FDB4B-DB28-4437-963B-BEED2F46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" y="3596553"/>
            <a:ext cx="6452721" cy="325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1D9A8A-386E-4FFB-A702-773BFBE67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" y="210169"/>
            <a:ext cx="6439587" cy="3302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7F2B9-3B79-455E-B823-C4CFB8A56C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7" y="3555302"/>
            <a:ext cx="1303303" cy="86688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D2886-5187-4ED6-95C8-31A9FC6CB05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1" y="71023"/>
            <a:ext cx="1090194" cy="8176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10" name="Picture 4" descr="Mental Health Brain Mind - Free image on Pixabay">
            <a:extLst>
              <a:ext uri="{FF2B5EF4-FFF2-40B4-BE49-F238E27FC236}">
                <a16:creationId xmlns:a16="http://schemas.microsoft.com/office/drawing/2014/main" id="{54E7A6FF-73CB-478C-AB0D-18265486D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14877"/>
          <a:stretch/>
        </p:blipFill>
        <p:spPr bwMode="auto">
          <a:xfrm>
            <a:off x="6525389" y="1293085"/>
            <a:ext cx="1031765" cy="111844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7B3BA-4EDC-404C-870A-4E7D83FC26D2}"/>
              </a:ext>
            </a:extLst>
          </p:cNvPr>
          <p:cNvSpPr txBox="1"/>
          <p:nvPr/>
        </p:nvSpPr>
        <p:spPr>
          <a:xfrm>
            <a:off x="1518082" y="888669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</a:t>
            </a:r>
            <a:r>
              <a:rPr lang="en-US" sz="4500" b="1" baseline="30000" dirty="0"/>
              <a:t>2</a:t>
            </a:r>
            <a:r>
              <a:rPr lang="en-US" sz="4500" b="1" dirty="0"/>
              <a:t> = 0.62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25E9E-69A0-4BAA-B215-ECA13F222694}"/>
              </a:ext>
            </a:extLst>
          </p:cNvPr>
          <p:cNvSpPr txBox="1"/>
          <p:nvPr/>
        </p:nvSpPr>
        <p:spPr>
          <a:xfrm>
            <a:off x="7557154" y="2644170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FF0000"/>
                </a:solidFill>
              </a:rPr>
              <a:t>r</a:t>
            </a:r>
            <a:r>
              <a:rPr lang="en-US" sz="4500" b="1" baseline="30000" dirty="0">
                <a:solidFill>
                  <a:srgbClr val="FF0000"/>
                </a:solidFill>
              </a:rPr>
              <a:t>2</a:t>
            </a:r>
            <a:r>
              <a:rPr lang="en-US" sz="4500" b="1" dirty="0">
                <a:solidFill>
                  <a:srgbClr val="FF0000"/>
                </a:solidFill>
              </a:rPr>
              <a:t> = 0.36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838E4-5E5E-4045-B579-1B153F473732}"/>
              </a:ext>
            </a:extLst>
          </p:cNvPr>
          <p:cNvSpPr txBox="1"/>
          <p:nvPr/>
        </p:nvSpPr>
        <p:spPr>
          <a:xfrm>
            <a:off x="1733342" y="419136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570248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798AF-F994-4FDE-ABC0-63713931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1938979"/>
            <a:ext cx="9651931" cy="48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44C7F-641F-4FA7-B631-CDA4DADA2B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15" y="2594830"/>
            <a:ext cx="2024263" cy="1346434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B0764-09ED-4351-99EB-3509E7F5B0E8}"/>
              </a:ext>
            </a:extLst>
          </p:cNvPr>
          <p:cNvSpPr txBox="1"/>
          <p:nvPr/>
        </p:nvSpPr>
        <p:spPr>
          <a:xfrm>
            <a:off x="257453" y="230819"/>
            <a:ext cx="9170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Video game sales were the </a:t>
            </a:r>
            <a:r>
              <a:rPr lang="en-US" sz="3500" b="1" dirty="0">
                <a:solidFill>
                  <a:srgbClr val="0070C0"/>
                </a:solidFill>
              </a:rPr>
              <a:t>strongest predictor </a:t>
            </a:r>
            <a:r>
              <a:rPr lang="en-US" sz="3500" dirty="0"/>
              <a:t>of the annual frequency of public mass shootings in the United States.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BC40-13F7-4A1B-B058-DFCD22C63D1C}"/>
              </a:ext>
            </a:extLst>
          </p:cNvPr>
          <p:cNvSpPr txBox="1"/>
          <p:nvPr/>
        </p:nvSpPr>
        <p:spPr>
          <a:xfrm>
            <a:off x="7406173" y="4526607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3334599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886F15-F62B-453E-9A3E-365D3A4D3C43}"/>
              </a:ext>
            </a:extLst>
          </p:cNvPr>
          <p:cNvSpPr/>
          <p:nvPr/>
        </p:nvSpPr>
        <p:spPr>
          <a:xfrm>
            <a:off x="282927" y="180252"/>
            <a:ext cx="887448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/>
              <a:t>Relationship between s and r</a:t>
            </a:r>
            <a:r>
              <a:rPr lang="en-US" sz="5500" baseline="30000" dirty="0"/>
              <a:t>2</a:t>
            </a:r>
            <a:r>
              <a:rPr lang="en-US" sz="55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58FD01-52E1-4B04-B2CE-457C8F04D54C}"/>
              </a:ext>
            </a:extLst>
          </p:cNvPr>
          <p:cNvCxnSpPr>
            <a:cxnSpLocks/>
          </p:cNvCxnSpPr>
          <p:nvPr/>
        </p:nvCxnSpPr>
        <p:spPr>
          <a:xfrm>
            <a:off x="336711" y="1405689"/>
            <a:ext cx="0" cy="241946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0D0404-E4E2-4592-A80F-D06D6C5A6DA7}"/>
              </a:ext>
            </a:extLst>
          </p:cNvPr>
          <p:cNvCxnSpPr>
            <a:cxnSpLocks/>
          </p:cNvCxnSpPr>
          <p:nvPr/>
        </p:nvCxnSpPr>
        <p:spPr>
          <a:xfrm flipH="1">
            <a:off x="326552" y="3825154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FAE9BF1-4B7E-407F-AAC4-AFBCD5347EBF}"/>
              </a:ext>
            </a:extLst>
          </p:cNvPr>
          <p:cNvSpPr/>
          <p:nvPr/>
        </p:nvSpPr>
        <p:spPr>
          <a:xfrm>
            <a:off x="2907287" y="2311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FF2E1E-F265-48C3-ABE9-34E4616B5A88}"/>
              </a:ext>
            </a:extLst>
          </p:cNvPr>
          <p:cNvSpPr/>
          <p:nvPr/>
        </p:nvSpPr>
        <p:spPr>
          <a:xfrm>
            <a:off x="1289529" y="3098451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9EEB88-2026-4531-9F22-7FDB43CBF5CC}"/>
              </a:ext>
            </a:extLst>
          </p:cNvPr>
          <p:cNvSpPr/>
          <p:nvPr/>
        </p:nvSpPr>
        <p:spPr>
          <a:xfrm>
            <a:off x="4864418" y="1859344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D65EBE-9245-4E11-A782-BE2841CCEDB7}"/>
              </a:ext>
            </a:extLst>
          </p:cNvPr>
          <p:cNvCxnSpPr>
            <a:cxnSpLocks/>
          </p:cNvCxnSpPr>
          <p:nvPr/>
        </p:nvCxnSpPr>
        <p:spPr>
          <a:xfrm>
            <a:off x="326551" y="4431048"/>
            <a:ext cx="0" cy="23447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249F6-BC2D-44CE-9195-5F7EF4FB0E31}"/>
              </a:ext>
            </a:extLst>
          </p:cNvPr>
          <p:cNvCxnSpPr>
            <a:cxnSpLocks/>
          </p:cNvCxnSpPr>
          <p:nvPr/>
        </p:nvCxnSpPr>
        <p:spPr>
          <a:xfrm flipH="1">
            <a:off x="316391" y="6775826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F2FA572-1A87-4DF3-BB0C-1951560F981C}"/>
              </a:ext>
            </a:extLst>
          </p:cNvPr>
          <p:cNvSpPr/>
          <p:nvPr/>
        </p:nvSpPr>
        <p:spPr>
          <a:xfrm>
            <a:off x="3152362" y="552501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6DEF39-AEA1-43A2-9F1D-C5A662E486D1}"/>
              </a:ext>
            </a:extLst>
          </p:cNvPr>
          <p:cNvSpPr/>
          <p:nvPr/>
        </p:nvSpPr>
        <p:spPr>
          <a:xfrm>
            <a:off x="1643602" y="598475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F86F6-1534-4022-B80A-353E92419737}"/>
              </a:ext>
            </a:extLst>
          </p:cNvPr>
          <p:cNvSpPr/>
          <p:nvPr/>
        </p:nvSpPr>
        <p:spPr>
          <a:xfrm>
            <a:off x="4874482" y="49865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FD4314-B8C8-47EA-B8DD-5B2EB759F006}"/>
              </a:ext>
            </a:extLst>
          </p:cNvPr>
          <p:cNvSpPr/>
          <p:nvPr/>
        </p:nvSpPr>
        <p:spPr>
          <a:xfrm>
            <a:off x="2232882" y="51897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79886B-293A-4CC2-A337-83B8E5DCDD09}"/>
              </a:ext>
            </a:extLst>
          </p:cNvPr>
          <p:cNvSpPr/>
          <p:nvPr/>
        </p:nvSpPr>
        <p:spPr>
          <a:xfrm>
            <a:off x="3670522" y="43261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430717-BED1-4C6F-87A0-A0D0B96F7FBF}"/>
              </a:ext>
            </a:extLst>
          </p:cNvPr>
          <p:cNvSpPr/>
          <p:nvPr/>
        </p:nvSpPr>
        <p:spPr>
          <a:xfrm>
            <a:off x="3699767" y="244368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F85B53-79C7-4A16-A18E-005E108D5B34}"/>
              </a:ext>
            </a:extLst>
          </p:cNvPr>
          <p:cNvSpPr/>
          <p:nvPr/>
        </p:nvSpPr>
        <p:spPr>
          <a:xfrm>
            <a:off x="2222818" y="2774091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D1C3A-38DB-4712-8FC6-D45D917C5AA6}"/>
              </a:ext>
            </a:extLst>
          </p:cNvPr>
          <p:cNvSpPr txBox="1"/>
          <p:nvPr/>
        </p:nvSpPr>
        <p:spPr>
          <a:xfrm>
            <a:off x="142043" y="1405689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77E6F-74A9-4029-815B-F2897454448E}"/>
              </a:ext>
            </a:extLst>
          </p:cNvPr>
          <p:cNvSpPr txBox="1"/>
          <p:nvPr/>
        </p:nvSpPr>
        <p:spPr>
          <a:xfrm>
            <a:off x="203300" y="443104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D9DA5A-F93A-4022-97EE-97178E5637AF}"/>
              </a:ext>
            </a:extLst>
          </p:cNvPr>
          <p:cNvCxnSpPr>
            <a:cxnSpLocks/>
          </p:cNvCxnSpPr>
          <p:nvPr/>
        </p:nvCxnSpPr>
        <p:spPr>
          <a:xfrm flipV="1">
            <a:off x="733048" y="1708060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6416C1-3EB4-46F5-B34D-8964064C293B}"/>
              </a:ext>
            </a:extLst>
          </p:cNvPr>
          <p:cNvCxnSpPr>
            <a:cxnSpLocks/>
          </p:cNvCxnSpPr>
          <p:nvPr/>
        </p:nvCxnSpPr>
        <p:spPr>
          <a:xfrm flipV="1">
            <a:off x="861281" y="4437483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FCCCCA-C205-495D-B5A2-E3B06B245AEB}"/>
              </a:ext>
            </a:extLst>
          </p:cNvPr>
          <p:cNvCxnSpPr>
            <a:cxnSpLocks/>
          </p:cNvCxnSpPr>
          <p:nvPr/>
        </p:nvCxnSpPr>
        <p:spPr>
          <a:xfrm flipV="1">
            <a:off x="2343165" y="5382477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5FC43-3006-42A1-AB7A-0EB9808A6540}"/>
              </a:ext>
            </a:extLst>
          </p:cNvPr>
          <p:cNvCxnSpPr>
            <a:cxnSpLocks/>
          </p:cNvCxnSpPr>
          <p:nvPr/>
        </p:nvCxnSpPr>
        <p:spPr>
          <a:xfrm flipV="1">
            <a:off x="3266639" y="5244717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C240FF-93CB-4710-BAB4-53F1DA1C4960}"/>
              </a:ext>
            </a:extLst>
          </p:cNvPr>
          <p:cNvCxnSpPr>
            <a:cxnSpLocks/>
          </p:cNvCxnSpPr>
          <p:nvPr/>
        </p:nvCxnSpPr>
        <p:spPr>
          <a:xfrm flipV="1">
            <a:off x="3784799" y="4556839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015E01-679A-4A98-9309-C359B94AA048}"/>
              </a:ext>
            </a:extLst>
          </p:cNvPr>
          <p:cNvCxnSpPr>
            <a:cxnSpLocks/>
          </p:cNvCxnSpPr>
          <p:nvPr/>
        </p:nvCxnSpPr>
        <p:spPr>
          <a:xfrm flipV="1">
            <a:off x="4988759" y="4455239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E62133-2273-45C6-9E58-14DB527D7E6F}"/>
              </a:ext>
            </a:extLst>
          </p:cNvPr>
          <p:cNvCxnSpPr>
            <a:cxnSpLocks/>
          </p:cNvCxnSpPr>
          <p:nvPr/>
        </p:nvCxnSpPr>
        <p:spPr>
          <a:xfrm flipV="1">
            <a:off x="1751568" y="5885897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41C4FD-EA05-485A-9344-8A8AAD4B8F9A}"/>
              </a:ext>
            </a:extLst>
          </p:cNvPr>
          <p:cNvCxnSpPr>
            <a:cxnSpLocks/>
          </p:cNvCxnSpPr>
          <p:nvPr/>
        </p:nvCxnSpPr>
        <p:spPr>
          <a:xfrm flipV="1">
            <a:off x="3020281" y="2508303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3E9232-1528-4574-8391-8FA0C61E2839}"/>
              </a:ext>
            </a:extLst>
          </p:cNvPr>
          <p:cNvCxnSpPr>
            <a:cxnSpLocks/>
          </p:cNvCxnSpPr>
          <p:nvPr/>
        </p:nvCxnSpPr>
        <p:spPr>
          <a:xfrm flipV="1">
            <a:off x="3811873" y="2375847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547D51-D55A-4C04-88AE-E4F343C32DEB}"/>
              </a:ext>
            </a:extLst>
          </p:cNvPr>
          <p:cNvCxnSpPr>
            <a:cxnSpLocks/>
          </p:cNvCxnSpPr>
          <p:nvPr/>
        </p:nvCxnSpPr>
        <p:spPr>
          <a:xfrm flipV="1">
            <a:off x="4985204" y="1924882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AC9C06-2AD8-4A18-A8CC-69E1AD625196}"/>
              </a:ext>
            </a:extLst>
          </p:cNvPr>
          <p:cNvCxnSpPr>
            <a:cxnSpLocks/>
          </p:cNvCxnSpPr>
          <p:nvPr/>
        </p:nvCxnSpPr>
        <p:spPr>
          <a:xfrm flipV="1">
            <a:off x="2336205" y="2831883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A9FA63-FF4F-442E-B1AF-6B88E2A4AB88}"/>
              </a:ext>
            </a:extLst>
          </p:cNvPr>
          <p:cNvCxnSpPr>
            <a:cxnSpLocks/>
          </p:cNvCxnSpPr>
          <p:nvPr/>
        </p:nvCxnSpPr>
        <p:spPr>
          <a:xfrm flipV="1">
            <a:off x="1396652" y="3135205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42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886F15-F62B-453E-9A3E-365D3A4D3C43}"/>
              </a:ext>
            </a:extLst>
          </p:cNvPr>
          <p:cNvSpPr/>
          <p:nvPr/>
        </p:nvSpPr>
        <p:spPr>
          <a:xfrm>
            <a:off x="282927" y="180252"/>
            <a:ext cx="887448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/>
              <a:t>Relationship between s and r</a:t>
            </a:r>
            <a:r>
              <a:rPr lang="en-US" sz="5500" baseline="30000" dirty="0"/>
              <a:t>2</a:t>
            </a:r>
            <a:r>
              <a:rPr lang="en-US" sz="55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58FD01-52E1-4B04-B2CE-457C8F04D54C}"/>
              </a:ext>
            </a:extLst>
          </p:cNvPr>
          <p:cNvCxnSpPr>
            <a:cxnSpLocks/>
          </p:cNvCxnSpPr>
          <p:nvPr/>
        </p:nvCxnSpPr>
        <p:spPr>
          <a:xfrm>
            <a:off x="336711" y="1405689"/>
            <a:ext cx="0" cy="241946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0D0404-E4E2-4592-A80F-D06D6C5A6DA7}"/>
              </a:ext>
            </a:extLst>
          </p:cNvPr>
          <p:cNvCxnSpPr>
            <a:cxnSpLocks/>
          </p:cNvCxnSpPr>
          <p:nvPr/>
        </p:nvCxnSpPr>
        <p:spPr>
          <a:xfrm flipH="1">
            <a:off x="326552" y="3825154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FAE9BF1-4B7E-407F-AAC4-AFBCD5347EBF}"/>
              </a:ext>
            </a:extLst>
          </p:cNvPr>
          <p:cNvSpPr/>
          <p:nvPr/>
        </p:nvSpPr>
        <p:spPr>
          <a:xfrm>
            <a:off x="2907287" y="2311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FF2E1E-F265-48C3-ABE9-34E4616B5A88}"/>
              </a:ext>
            </a:extLst>
          </p:cNvPr>
          <p:cNvSpPr/>
          <p:nvPr/>
        </p:nvSpPr>
        <p:spPr>
          <a:xfrm>
            <a:off x="1289529" y="3098451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9EEB88-2026-4531-9F22-7FDB43CBF5CC}"/>
              </a:ext>
            </a:extLst>
          </p:cNvPr>
          <p:cNvSpPr/>
          <p:nvPr/>
        </p:nvSpPr>
        <p:spPr>
          <a:xfrm>
            <a:off x="4864418" y="1859344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D65EBE-9245-4E11-A782-BE2841CCEDB7}"/>
              </a:ext>
            </a:extLst>
          </p:cNvPr>
          <p:cNvCxnSpPr>
            <a:cxnSpLocks/>
          </p:cNvCxnSpPr>
          <p:nvPr/>
        </p:nvCxnSpPr>
        <p:spPr>
          <a:xfrm>
            <a:off x="326551" y="4431048"/>
            <a:ext cx="0" cy="23447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249F6-BC2D-44CE-9195-5F7EF4FB0E31}"/>
              </a:ext>
            </a:extLst>
          </p:cNvPr>
          <p:cNvCxnSpPr>
            <a:cxnSpLocks/>
          </p:cNvCxnSpPr>
          <p:nvPr/>
        </p:nvCxnSpPr>
        <p:spPr>
          <a:xfrm flipH="1">
            <a:off x="316391" y="6775826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F2FA572-1A87-4DF3-BB0C-1951560F981C}"/>
              </a:ext>
            </a:extLst>
          </p:cNvPr>
          <p:cNvSpPr/>
          <p:nvPr/>
        </p:nvSpPr>
        <p:spPr>
          <a:xfrm>
            <a:off x="3152362" y="552501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6DEF39-AEA1-43A2-9F1D-C5A662E486D1}"/>
              </a:ext>
            </a:extLst>
          </p:cNvPr>
          <p:cNvSpPr/>
          <p:nvPr/>
        </p:nvSpPr>
        <p:spPr>
          <a:xfrm>
            <a:off x="1643602" y="598475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F86F6-1534-4022-B80A-353E92419737}"/>
              </a:ext>
            </a:extLst>
          </p:cNvPr>
          <p:cNvSpPr/>
          <p:nvPr/>
        </p:nvSpPr>
        <p:spPr>
          <a:xfrm>
            <a:off x="4874482" y="49865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FD4314-B8C8-47EA-B8DD-5B2EB759F006}"/>
              </a:ext>
            </a:extLst>
          </p:cNvPr>
          <p:cNvSpPr/>
          <p:nvPr/>
        </p:nvSpPr>
        <p:spPr>
          <a:xfrm>
            <a:off x="2232882" y="51897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79886B-293A-4CC2-A337-83B8E5DCDD09}"/>
              </a:ext>
            </a:extLst>
          </p:cNvPr>
          <p:cNvSpPr/>
          <p:nvPr/>
        </p:nvSpPr>
        <p:spPr>
          <a:xfrm>
            <a:off x="3670522" y="43261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430717-BED1-4C6F-87A0-A0D0B96F7FBF}"/>
              </a:ext>
            </a:extLst>
          </p:cNvPr>
          <p:cNvSpPr/>
          <p:nvPr/>
        </p:nvSpPr>
        <p:spPr>
          <a:xfrm>
            <a:off x="3699767" y="244368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F85B53-79C7-4A16-A18E-005E108D5B34}"/>
              </a:ext>
            </a:extLst>
          </p:cNvPr>
          <p:cNvSpPr/>
          <p:nvPr/>
        </p:nvSpPr>
        <p:spPr>
          <a:xfrm>
            <a:off x="2222818" y="2774091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D1C3A-38DB-4712-8FC6-D45D917C5AA6}"/>
              </a:ext>
            </a:extLst>
          </p:cNvPr>
          <p:cNvSpPr txBox="1"/>
          <p:nvPr/>
        </p:nvSpPr>
        <p:spPr>
          <a:xfrm>
            <a:off x="142043" y="1405689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77E6F-74A9-4029-815B-F2897454448E}"/>
              </a:ext>
            </a:extLst>
          </p:cNvPr>
          <p:cNvSpPr txBox="1"/>
          <p:nvPr/>
        </p:nvSpPr>
        <p:spPr>
          <a:xfrm>
            <a:off x="203300" y="443104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D9DA5A-F93A-4022-97EE-97178E5637AF}"/>
              </a:ext>
            </a:extLst>
          </p:cNvPr>
          <p:cNvCxnSpPr>
            <a:cxnSpLocks/>
          </p:cNvCxnSpPr>
          <p:nvPr/>
        </p:nvCxnSpPr>
        <p:spPr>
          <a:xfrm flipV="1">
            <a:off x="733048" y="1708060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6416C1-3EB4-46F5-B34D-8964064C293B}"/>
              </a:ext>
            </a:extLst>
          </p:cNvPr>
          <p:cNvCxnSpPr>
            <a:cxnSpLocks/>
          </p:cNvCxnSpPr>
          <p:nvPr/>
        </p:nvCxnSpPr>
        <p:spPr>
          <a:xfrm flipV="1">
            <a:off x="861281" y="4437483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FCCCCA-C205-495D-B5A2-E3B06B245AEB}"/>
              </a:ext>
            </a:extLst>
          </p:cNvPr>
          <p:cNvCxnSpPr>
            <a:cxnSpLocks/>
          </p:cNvCxnSpPr>
          <p:nvPr/>
        </p:nvCxnSpPr>
        <p:spPr>
          <a:xfrm flipV="1">
            <a:off x="2343165" y="5382477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5FC43-3006-42A1-AB7A-0EB9808A6540}"/>
              </a:ext>
            </a:extLst>
          </p:cNvPr>
          <p:cNvCxnSpPr>
            <a:cxnSpLocks/>
          </p:cNvCxnSpPr>
          <p:nvPr/>
        </p:nvCxnSpPr>
        <p:spPr>
          <a:xfrm flipV="1">
            <a:off x="3266639" y="5244717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C240FF-93CB-4710-BAB4-53F1DA1C4960}"/>
              </a:ext>
            </a:extLst>
          </p:cNvPr>
          <p:cNvCxnSpPr>
            <a:cxnSpLocks/>
          </p:cNvCxnSpPr>
          <p:nvPr/>
        </p:nvCxnSpPr>
        <p:spPr>
          <a:xfrm flipV="1">
            <a:off x="3784799" y="4556839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015E01-679A-4A98-9309-C359B94AA048}"/>
              </a:ext>
            </a:extLst>
          </p:cNvPr>
          <p:cNvCxnSpPr>
            <a:cxnSpLocks/>
          </p:cNvCxnSpPr>
          <p:nvPr/>
        </p:nvCxnSpPr>
        <p:spPr>
          <a:xfrm flipV="1">
            <a:off x="4988759" y="4455239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E62133-2273-45C6-9E58-14DB527D7E6F}"/>
              </a:ext>
            </a:extLst>
          </p:cNvPr>
          <p:cNvCxnSpPr>
            <a:cxnSpLocks/>
          </p:cNvCxnSpPr>
          <p:nvPr/>
        </p:nvCxnSpPr>
        <p:spPr>
          <a:xfrm flipV="1">
            <a:off x="1751568" y="5885897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41C4FD-EA05-485A-9344-8A8AAD4B8F9A}"/>
              </a:ext>
            </a:extLst>
          </p:cNvPr>
          <p:cNvCxnSpPr>
            <a:cxnSpLocks/>
          </p:cNvCxnSpPr>
          <p:nvPr/>
        </p:nvCxnSpPr>
        <p:spPr>
          <a:xfrm flipV="1">
            <a:off x="3020281" y="2508303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3E9232-1528-4574-8391-8FA0C61E2839}"/>
              </a:ext>
            </a:extLst>
          </p:cNvPr>
          <p:cNvCxnSpPr>
            <a:cxnSpLocks/>
          </p:cNvCxnSpPr>
          <p:nvPr/>
        </p:nvCxnSpPr>
        <p:spPr>
          <a:xfrm flipV="1">
            <a:off x="3811873" y="2375847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547D51-D55A-4C04-88AE-E4F343C32DEB}"/>
              </a:ext>
            </a:extLst>
          </p:cNvPr>
          <p:cNvCxnSpPr>
            <a:cxnSpLocks/>
          </p:cNvCxnSpPr>
          <p:nvPr/>
        </p:nvCxnSpPr>
        <p:spPr>
          <a:xfrm flipV="1">
            <a:off x="4985204" y="1924882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AC9C06-2AD8-4A18-A8CC-69E1AD625196}"/>
              </a:ext>
            </a:extLst>
          </p:cNvPr>
          <p:cNvCxnSpPr>
            <a:cxnSpLocks/>
          </p:cNvCxnSpPr>
          <p:nvPr/>
        </p:nvCxnSpPr>
        <p:spPr>
          <a:xfrm flipV="1">
            <a:off x="2336205" y="2831883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A9FA63-FF4F-442E-B1AF-6B88E2A4AB88}"/>
              </a:ext>
            </a:extLst>
          </p:cNvPr>
          <p:cNvCxnSpPr>
            <a:cxnSpLocks/>
          </p:cNvCxnSpPr>
          <p:nvPr/>
        </p:nvCxnSpPr>
        <p:spPr>
          <a:xfrm flipV="1">
            <a:off x="1396652" y="3135205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B47B53-4F67-47C3-B2E8-306294C383C3}"/>
              </a:ext>
            </a:extLst>
          </p:cNvPr>
          <p:cNvSpPr txBox="1"/>
          <p:nvPr/>
        </p:nvSpPr>
        <p:spPr>
          <a:xfrm>
            <a:off x="6897950" y="1466929"/>
            <a:ext cx="33202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Strong:</a:t>
            </a:r>
            <a:endParaRPr lang="en-US" sz="4500" dirty="0">
              <a:solidFill>
                <a:srgbClr val="0070C0"/>
              </a:solidFill>
            </a:endParaRPr>
          </a:p>
          <a:p>
            <a:r>
              <a:rPr lang="en-US" sz="4500" dirty="0"/>
              <a:t>Low s</a:t>
            </a:r>
          </a:p>
          <a:p>
            <a:r>
              <a:rPr lang="en-US" sz="4500" dirty="0"/>
              <a:t>High </a:t>
            </a:r>
            <a:r>
              <a:rPr lang="en-US" sz="4800" dirty="0"/>
              <a:t>r</a:t>
            </a:r>
            <a:r>
              <a:rPr lang="en-US" sz="4800" baseline="30000" dirty="0"/>
              <a:t>2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273790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886F15-F62B-453E-9A3E-365D3A4D3C43}"/>
              </a:ext>
            </a:extLst>
          </p:cNvPr>
          <p:cNvSpPr/>
          <p:nvPr/>
        </p:nvSpPr>
        <p:spPr>
          <a:xfrm>
            <a:off x="282927" y="180252"/>
            <a:ext cx="887448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/>
              <a:t>Relationship between s and r</a:t>
            </a:r>
            <a:r>
              <a:rPr lang="en-US" sz="5500" baseline="30000" dirty="0"/>
              <a:t>2</a:t>
            </a:r>
            <a:r>
              <a:rPr lang="en-US" sz="5500" dirty="0"/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58FD01-52E1-4B04-B2CE-457C8F04D54C}"/>
              </a:ext>
            </a:extLst>
          </p:cNvPr>
          <p:cNvCxnSpPr>
            <a:cxnSpLocks/>
          </p:cNvCxnSpPr>
          <p:nvPr/>
        </p:nvCxnSpPr>
        <p:spPr>
          <a:xfrm>
            <a:off x="336711" y="1405689"/>
            <a:ext cx="0" cy="241946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0D0404-E4E2-4592-A80F-D06D6C5A6DA7}"/>
              </a:ext>
            </a:extLst>
          </p:cNvPr>
          <p:cNvCxnSpPr>
            <a:cxnSpLocks/>
          </p:cNvCxnSpPr>
          <p:nvPr/>
        </p:nvCxnSpPr>
        <p:spPr>
          <a:xfrm flipH="1">
            <a:off x="326552" y="3825154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FAE9BF1-4B7E-407F-AAC4-AFBCD5347EBF}"/>
              </a:ext>
            </a:extLst>
          </p:cNvPr>
          <p:cNvSpPr/>
          <p:nvPr/>
        </p:nvSpPr>
        <p:spPr>
          <a:xfrm>
            <a:off x="2907287" y="2311027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FF2E1E-F265-48C3-ABE9-34E4616B5A88}"/>
              </a:ext>
            </a:extLst>
          </p:cNvPr>
          <p:cNvSpPr/>
          <p:nvPr/>
        </p:nvSpPr>
        <p:spPr>
          <a:xfrm>
            <a:off x="1289529" y="3098451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9EEB88-2026-4531-9F22-7FDB43CBF5CC}"/>
              </a:ext>
            </a:extLst>
          </p:cNvPr>
          <p:cNvSpPr/>
          <p:nvPr/>
        </p:nvSpPr>
        <p:spPr>
          <a:xfrm>
            <a:off x="4864418" y="1859344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D65EBE-9245-4E11-A782-BE2841CCEDB7}"/>
              </a:ext>
            </a:extLst>
          </p:cNvPr>
          <p:cNvCxnSpPr>
            <a:cxnSpLocks/>
          </p:cNvCxnSpPr>
          <p:nvPr/>
        </p:nvCxnSpPr>
        <p:spPr>
          <a:xfrm>
            <a:off x="326551" y="4431048"/>
            <a:ext cx="0" cy="23447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249F6-BC2D-44CE-9195-5F7EF4FB0E31}"/>
              </a:ext>
            </a:extLst>
          </p:cNvPr>
          <p:cNvCxnSpPr>
            <a:cxnSpLocks/>
          </p:cNvCxnSpPr>
          <p:nvPr/>
        </p:nvCxnSpPr>
        <p:spPr>
          <a:xfrm flipH="1">
            <a:off x="316391" y="6775826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F2FA572-1A87-4DF3-BB0C-1951560F981C}"/>
              </a:ext>
            </a:extLst>
          </p:cNvPr>
          <p:cNvSpPr/>
          <p:nvPr/>
        </p:nvSpPr>
        <p:spPr>
          <a:xfrm>
            <a:off x="3152362" y="552501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6DEF39-AEA1-43A2-9F1D-C5A662E486D1}"/>
              </a:ext>
            </a:extLst>
          </p:cNvPr>
          <p:cNvSpPr/>
          <p:nvPr/>
        </p:nvSpPr>
        <p:spPr>
          <a:xfrm>
            <a:off x="1643602" y="598475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F86F6-1534-4022-B80A-353E92419737}"/>
              </a:ext>
            </a:extLst>
          </p:cNvPr>
          <p:cNvSpPr/>
          <p:nvPr/>
        </p:nvSpPr>
        <p:spPr>
          <a:xfrm>
            <a:off x="4874482" y="49865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FD4314-B8C8-47EA-B8DD-5B2EB759F006}"/>
              </a:ext>
            </a:extLst>
          </p:cNvPr>
          <p:cNvSpPr/>
          <p:nvPr/>
        </p:nvSpPr>
        <p:spPr>
          <a:xfrm>
            <a:off x="2232882" y="51897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79886B-293A-4CC2-A337-83B8E5DCDD09}"/>
              </a:ext>
            </a:extLst>
          </p:cNvPr>
          <p:cNvSpPr/>
          <p:nvPr/>
        </p:nvSpPr>
        <p:spPr>
          <a:xfrm>
            <a:off x="3670522" y="4326133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430717-BED1-4C6F-87A0-A0D0B96F7FBF}"/>
              </a:ext>
            </a:extLst>
          </p:cNvPr>
          <p:cNvSpPr/>
          <p:nvPr/>
        </p:nvSpPr>
        <p:spPr>
          <a:xfrm>
            <a:off x="3699767" y="2443682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F85B53-79C7-4A16-A18E-005E108D5B34}"/>
              </a:ext>
            </a:extLst>
          </p:cNvPr>
          <p:cNvSpPr/>
          <p:nvPr/>
        </p:nvSpPr>
        <p:spPr>
          <a:xfrm>
            <a:off x="2222818" y="2774091"/>
            <a:ext cx="232446" cy="2446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D1C3A-38DB-4712-8FC6-D45D917C5AA6}"/>
              </a:ext>
            </a:extLst>
          </p:cNvPr>
          <p:cNvSpPr txBox="1"/>
          <p:nvPr/>
        </p:nvSpPr>
        <p:spPr>
          <a:xfrm>
            <a:off x="142043" y="1405689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77E6F-74A9-4029-815B-F2897454448E}"/>
              </a:ext>
            </a:extLst>
          </p:cNvPr>
          <p:cNvSpPr txBox="1"/>
          <p:nvPr/>
        </p:nvSpPr>
        <p:spPr>
          <a:xfrm>
            <a:off x="203300" y="4431048"/>
            <a:ext cx="781234" cy="938719"/>
          </a:xfrm>
          <a:prstGeom prst="rect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D9DA5A-F93A-4022-97EE-97178E5637AF}"/>
              </a:ext>
            </a:extLst>
          </p:cNvPr>
          <p:cNvCxnSpPr>
            <a:cxnSpLocks/>
          </p:cNvCxnSpPr>
          <p:nvPr/>
        </p:nvCxnSpPr>
        <p:spPr>
          <a:xfrm flipV="1">
            <a:off x="733048" y="1708060"/>
            <a:ext cx="5303520" cy="166624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6416C1-3EB4-46F5-B34D-8964064C293B}"/>
              </a:ext>
            </a:extLst>
          </p:cNvPr>
          <p:cNvCxnSpPr>
            <a:cxnSpLocks/>
          </p:cNvCxnSpPr>
          <p:nvPr/>
        </p:nvCxnSpPr>
        <p:spPr>
          <a:xfrm flipV="1">
            <a:off x="861281" y="4437483"/>
            <a:ext cx="4206241" cy="187466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FCCCCA-C205-495D-B5A2-E3B06B245AEB}"/>
              </a:ext>
            </a:extLst>
          </p:cNvPr>
          <p:cNvCxnSpPr>
            <a:cxnSpLocks/>
          </p:cNvCxnSpPr>
          <p:nvPr/>
        </p:nvCxnSpPr>
        <p:spPr>
          <a:xfrm flipV="1">
            <a:off x="2343165" y="5382477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95FC43-3006-42A1-AB7A-0EB9808A6540}"/>
              </a:ext>
            </a:extLst>
          </p:cNvPr>
          <p:cNvCxnSpPr>
            <a:cxnSpLocks/>
          </p:cNvCxnSpPr>
          <p:nvPr/>
        </p:nvCxnSpPr>
        <p:spPr>
          <a:xfrm flipV="1">
            <a:off x="3266639" y="5244717"/>
            <a:ext cx="0" cy="293276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C240FF-93CB-4710-BAB4-53F1DA1C4960}"/>
              </a:ext>
            </a:extLst>
          </p:cNvPr>
          <p:cNvCxnSpPr>
            <a:cxnSpLocks/>
          </p:cNvCxnSpPr>
          <p:nvPr/>
        </p:nvCxnSpPr>
        <p:spPr>
          <a:xfrm flipV="1">
            <a:off x="3784799" y="4556839"/>
            <a:ext cx="0" cy="4572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015E01-679A-4A98-9309-C359B94AA048}"/>
              </a:ext>
            </a:extLst>
          </p:cNvPr>
          <p:cNvCxnSpPr>
            <a:cxnSpLocks/>
          </p:cNvCxnSpPr>
          <p:nvPr/>
        </p:nvCxnSpPr>
        <p:spPr>
          <a:xfrm flipV="1">
            <a:off x="4988759" y="4455239"/>
            <a:ext cx="0" cy="55880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E62133-2273-45C6-9E58-14DB527D7E6F}"/>
              </a:ext>
            </a:extLst>
          </p:cNvPr>
          <p:cNvCxnSpPr>
            <a:cxnSpLocks/>
          </p:cNvCxnSpPr>
          <p:nvPr/>
        </p:nvCxnSpPr>
        <p:spPr>
          <a:xfrm flipV="1">
            <a:off x="1751568" y="5885897"/>
            <a:ext cx="0" cy="175327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41C4FD-EA05-485A-9344-8A8AAD4B8F9A}"/>
              </a:ext>
            </a:extLst>
          </p:cNvPr>
          <p:cNvCxnSpPr>
            <a:cxnSpLocks/>
          </p:cNvCxnSpPr>
          <p:nvPr/>
        </p:nvCxnSpPr>
        <p:spPr>
          <a:xfrm flipV="1">
            <a:off x="3020281" y="2508303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3E9232-1528-4574-8391-8FA0C61E2839}"/>
              </a:ext>
            </a:extLst>
          </p:cNvPr>
          <p:cNvCxnSpPr>
            <a:cxnSpLocks/>
          </p:cNvCxnSpPr>
          <p:nvPr/>
        </p:nvCxnSpPr>
        <p:spPr>
          <a:xfrm flipV="1">
            <a:off x="3811873" y="2375847"/>
            <a:ext cx="0" cy="153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547D51-D55A-4C04-88AE-E4F343C32DEB}"/>
              </a:ext>
            </a:extLst>
          </p:cNvPr>
          <p:cNvCxnSpPr>
            <a:cxnSpLocks/>
          </p:cNvCxnSpPr>
          <p:nvPr/>
        </p:nvCxnSpPr>
        <p:spPr>
          <a:xfrm flipV="1">
            <a:off x="4985204" y="1924882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AC9C06-2AD8-4A18-A8CC-69E1AD625196}"/>
              </a:ext>
            </a:extLst>
          </p:cNvPr>
          <p:cNvCxnSpPr>
            <a:cxnSpLocks/>
          </p:cNvCxnSpPr>
          <p:nvPr/>
        </p:nvCxnSpPr>
        <p:spPr>
          <a:xfrm flipV="1">
            <a:off x="2336205" y="2831883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A9FA63-FF4F-442E-B1AF-6B88E2A4AB88}"/>
              </a:ext>
            </a:extLst>
          </p:cNvPr>
          <p:cNvCxnSpPr>
            <a:cxnSpLocks/>
          </p:cNvCxnSpPr>
          <p:nvPr/>
        </p:nvCxnSpPr>
        <p:spPr>
          <a:xfrm flipV="1">
            <a:off x="1396652" y="3135205"/>
            <a:ext cx="0" cy="11236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B47B53-4F67-47C3-B2E8-306294C383C3}"/>
              </a:ext>
            </a:extLst>
          </p:cNvPr>
          <p:cNvSpPr txBox="1"/>
          <p:nvPr/>
        </p:nvSpPr>
        <p:spPr>
          <a:xfrm>
            <a:off x="6897950" y="1466929"/>
            <a:ext cx="33202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Strong:</a:t>
            </a:r>
            <a:endParaRPr lang="en-US" sz="4500" dirty="0">
              <a:solidFill>
                <a:srgbClr val="0070C0"/>
              </a:solidFill>
            </a:endParaRPr>
          </a:p>
          <a:p>
            <a:r>
              <a:rPr lang="en-US" sz="4500" dirty="0"/>
              <a:t>Low s</a:t>
            </a:r>
          </a:p>
          <a:p>
            <a:r>
              <a:rPr lang="en-US" sz="4500" dirty="0"/>
              <a:t>High </a:t>
            </a:r>
            <a:r>
              <a:rPr lang="en-US" sz="4800" dirty="0"/>
              <a:t>r</a:t>
            </a:r>
            <a:r>
              <a:rPr lang="en-US" sz="4800" baseline="30000" dirty="0"/>
              <a:t>2</a:t>
            </a:r>
            <a:endParaRPr lang="en-US" sz="4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919618-EE0B-4E6D-BCEB-66615D64009B}"/>
              </a:ext>
            </a:extLst>
          </p:cNvPr>
          <p:cNvSpPr txBox="1"/>
          <p:nvPr/>
        </p:nvSpPr>
        <p:spPr>
          <a:xfrm>
            <a:off x="6897950" y="4155613"/>
            <a:ext cx="33202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Weak:</a:t>
            </a:r>
            <a:endParaRPr lang="en-US" sz="4500" dirty="0">
              <a:solidFill>
                <a:srgbClr val="0070C0"/>
              </a:solidFill>
            </a:endParaRPr>
          </a:p>
          <a:p>
            <a:r>
              <a:rPr lang="en-US" sz="4500" dirty="0"/>
              <a:t>High s</a:t>
            </a:r>
          </a:p>
          <a:p>
            <a:r>
              <a:rPr lang="en-US" sz="4500" dirty="0"/>
              <a:t>Low </a:t>
            </a:r>
            <a:r>
              <a:rPr lang="en-US" sz="4800" dirty="0"/>
              <a:t>r</a:t>
            </a:r>
            <a:r>
              <a:rPr lang="en-US" sz="4800" baseline="30000" dirty="0"/>
              <a:t>2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945117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/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b="1" dirty="0">
                    <a:solidFill>
                      <a:srgbClr val="0070C0"/>
                    </a:solidFill>
                  </a:rPr>
                  <a:t>Topics</a:t>
                </a:r>
                <a:endParaRPr lang="en-US" sz="2000" dirty="0"/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Residuals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/>
                  <a:t>Residual plots</a:t>
                </a:r>
              </a:p>
              <a:p>
                <a:pPr marL="914400" indent="-914400">
                  <a:buAutoNum type="arabicPeriod"/>
                </a:pPr>
                <a:r>
                  <a:rPr lang="en-US" sz="5000" dirty="0"/>
                  <a:t>Standard deviation of residuals (s)</a:t>
                </a:r>
              </a:p>
              <a:p>
                <a:pPr marL="914400" indent="-914400">
                  <a:buFontTx/>
                  <a:buAutoNum type="arabicPeriod"/>
                </a:pPr>
                <a:r>
                  <a:rPr lang="en-US" sz="5000" dirty="0">
                    <a:solidFill>
                      <a:schemeClr val="tx1"/>
                    </a:solidFill>
                  </a:rPr>
                  <a:t>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5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0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914400" indent="-914400">
                  <a:buAutoNum type="arabicPeriod"/>
                </a:pPr>
                <a:r>
                  <a:rPr lang="en-US" sz="5000" b="1" dirty="0">
                    <a:solidFill>
                      <a:srgbClr val="0070C0"/>
                    </a:solidFill>
                  </a:rPr>
                  <a:t>The effect of outliers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92589-663C-4660-A8FC-F72F800B5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47" y="536988"/>
                <a:ext cx="10835116" cy="5170646"/>
              </a:xfrm>
              <a:prstGeom prst="rect">
                <a:avLst/>
              </a:prstGeom>
              <a:blipFill>
                <a:blip r:embed="rId2"/>
                <a:stretch>
                  <a:fillRect l="-4840" t="-5071" r="-394" b="-5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867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635001" y="110046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624842" y="3691260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408681" y="2005615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976122" y="2799055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283202" y="178973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1234442" y="1361168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597064-8FC7-4BD6-A9BC-D4355EA62486}"/>
              </a:ext>
            </a:extLst>
          </p:cNvPr>
          <p:cNvSpPr txBox="1"/>
          <p:nvPr/>
        </p:nvSpPr>
        <p:spPr>
          <a:xfrm>
            <a:off x="320041" y="65983"/>
            <a:ext cx="586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an outlier in a regression model?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6B2F55-CC61-4EFA-96BB-CB4B69752ED7}"/>
              </a:ext>
            </a:extLst>
          </p:cNvPr>
          <p:cNvCxnSpPr>
            <a:cxnSpLocks/>
          </p:cNvCxnSpPr>
          <p:nvPr/>
        </p:nvCxnSpPr>
        <p:spPr>
          <a:xfrm flipV="1">
            <a:off x="3515365" y="2090117"/>
            <a:ext cx="0" cy="237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17FADB-E17E-4B92-BB91-7BC6820810E8}"/>
              </a:ext>
            </a:extLst>
          </p:cNvPr>
          <p:cNvCxnSpPr>
            <a:cxnSpLocks/>
          </p:cNvCxnSpPr>
          <p:nvPr/>
        </p:nvCxnSpPr>
        <p:spPr>
          <a:xfrm flipV="1">
            <a:off x="2092962" y="2799055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772F1E-9548-4B01-9340-812B68B036B6}"/>
              </a:ext>
            </a:extLst>
          </p:cNvPr>
          <p:cNvCxnSpPr>
            <a:cxnSpLocks/>
          </p:cNvCxnSpPr>
          <p:nvPr/>
        </p:nvCxnSpPr>
        <p:spPr>
          <a:xfrm flipV="1">
            <a:off x="5389883" y="1737509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20ED0D-386A-4F81-B1FC-340D85C10B0B}"/>
              </a:ext>
            </a:extLst>
          </p:cNvPr>
          <p:cNvCxnSpPr>
            <a:cxnSpLocks/>
          </p:cNvCxnSpPr>
          <p:nvPr/>
        </p:nvCxnSpPr>
        <p:spPr>
          <a:xfrm>
            <a:off x="665480" y="4023558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59CAD2-67F9-4D38-A8E7-2827BD854270}"/>
              </a:ext>
            </a:extLst>
          </p:cNvPr>
          <p:cNvCxnSpPr>
            <a:cxnSpLocks/>
          </p:cNvCxnSpPr>
          <p:nvPr/>
        </p:nvCxnSpPr>
        <p:spPr>
          <a:xfrm flipH="1">
            <a:off x="655321" y="6614358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EB4310B-06CE-49A5-9620-CAAEF1C36906}"/>
              </a:ext>
            </a:extLst>
          </p:cNvPr>
          <p:cNvSpPr/>
          <p:nvPr/>
        </p:nvSpPr>
        <p:spPr>
          <a:xfrm>
            <a:off x="3439160" y="49287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E8943C-1B2A-42D0-A533-28FA2B7B95AB}"/>
              </a:ext>
            </a:extLst>
          </p:cNvPr>
          <p:cNvSpPr/>
          <p:nvPr/>
        </p:nvSpPr>
        <p:spPr>
          <a:xfrm>
            <a:off x="2006601" y="572215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3E3C87-5FDC-45CC-83B2-62CEE490C216}"/>
              </a:ext>
            </a:extLst>
          </p:cNvPr>
          <p:cNvSpPr/>
          <p:nvPr/>
        </p:nvSpPr>
        <p:spPr>
          <a:xfrm>
            <a:off x="5313681" y="4712829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95FD25-0731-40C7-A6CB-E0A382BBBEDC}"/>
              </a:ext>
            </a:extLst>
          </p:cNvPr>
          <p:cNvCxnSpPr>
            <a:cxnSpLocks/>
          </p:cNvCxnSpPr>
          <p:nvPr/>
        </p:nvCxnSpPr>
        <p:spPr>
          <a:xfrm flipV="1">
            <a:off x="1264921" y="428426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AED39-BF44-4EFB-ADCC-208F795BEF68}"/>
              </a:ext>
            </a:extLst>
          </p:cNvPr>
          <p:cNvCxnSpPr>
            <a:cxnSpLocks/>
          </p:cNvCxnSpPr>
          <p:nvPr/>
        </p:nvCxnSpPr>
        <p:spPr>
          <a:xfrm flipV="1">
            <a:off x="3545844" y="5013215"/>
            <a:ext cx="0" cy="237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C23EB4-E6EA-4CF9-97BC-511336EDC669}"/>
              </a:ext>
            </a:extLst>
          </p:cNvPr>
          <p:cNvCxnSpPr>
            <a:cxnSpLocks/>
          </p:cNvCxnSpPr>
          <p:nvPr/>
        </p:nvCxnSpPr>
        <p:spPr>
          <a:xfrm flipV="1">
            <a:off x="2123441" y="5722153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DD6151-43F0-47E6-B518-BEDDAC91478D}"/>
              </a:ext>
            </a:extLst>
          </p:cNvPr>
          <p:cNvCxnSpPr>
            <a:cxnSpLocks/>
          </p:cNvCxnSpPr>
          <p:nvPr/>
        </p:nvCxnSpPr>
        <p:spPr>
          <a:xfrm flipV="1">
            <a:off x="5420362" y="4660607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EAB80C0F-7EBF-4476-B38F-E752726B3FB5}"/>
              </a:ext>
            </a:extLst>
          </p:cNvPr>
          <p:cNvSpPr/>
          <p:nvPr/>
        </p:nvSpPr>
        <p:spPr>
          <a:xfrm>
            <a:off x="8090468" y="72770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016FC2-8281-44D7-977B-A3D440E580E3}"/>
              </a:ext>
            </a:extLst>
          </p:cNvPr>
          <p:cNvSpPr/>
          <p:nvPr/>
        </p:nvSpPr>
        <p:spPr>
          <a:xfrm>
            <a:off x="4541523" y="618083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8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7C2FC-9F88-465D-BAB3-F09E77F7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/>
          <a:stretch/>
        </p:blipFill>
        <p:spPr>
          <a:xfrm>
            <a:off x="177281" y="2231256"/>
            <a:ext cx="8976048" cy="4549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61A68-25FD-4FAE-9B13-27482D4374DD}"/>
                  </a:ext>
                </a:extLst>
              </p:cNvPr>
              <p:cNvSpPr txBox="1"/>
              <p:nvPr/>
            </p:nvSpPr>
            <p:spPr>
              <a:xfrm>
                <a:off x="4377578" y="4993689"/>
                <a:ext cx="1934623" cy="64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500" b="1" dirty="0">
                    <a:solidFill>
                      <a:srgbClr val="00B050"/>
                    </a:solidFill>
                  </a:rPr>
                  <a:t> = 37.91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61A68-25FD-4FAE-9B13-27482D437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78" y="4993689"/>
                <a:ext cx="1934623" cy="648575"/>
              </a:xfrm>
              <a:prstGeom prst="rect">
                <a:avLst/>
              </a:prstGeom>
              <a:blipFill>
                <a:blip r:embed="rId3"/>
                <a:stretch>
                  <a:fillRect t="-13084" r="-8517" b="-3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6A3F1D34-8613-4410-A89A-04D5FDC819A2}"/>
              </a:ext>
            </a:extLst>
          </p:cNvPr>
          <p:cNvSpPr/>
          <p:nvPr/>
        </p:nvSpPr>
        <p:spPr>
          <a:xfrm>
            <a:off x="4253202" y="4718481"/>
            <a:ext cx="275208" cy="27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296E-9B96-4908-81B0-98005776B0F5}"/>
              </a:ext>
            </a:extLst>
          </p:cNvPr>
          <p:cNvSpPr txBox="1"/>
          <p:nvPr/>
        </p:nvSpPr>
        <p:spPr>
          <a:xfrm>
            <a:off x="274935" y="254367"/>
            <a:ext cx="9437236" cy="156966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The </a:t>
            </a:r>
            <a:r>
              <a:rPr lang="en-US" sz="3200" dirty="0">
                <a:solidFill>
                  <a:schemeClr val="tx1"/>
                </a:solidFill>
              </a:rPr>
              <a:t>student gets 44 questions correct on his exam. Find and </a:t>
            </a:r>
            <a:r>
              <a:rPr lang="en-US" sz="3200" b="1" dirty="0">
                <a:solidFill>
                  <a:srgbClr val="0070C0"/>
                </a:solidFill>
              </a:rPr>
              <a:t>interpret</a:t>
            </a:r>
            <a:r>
              <a:rPr lang="en-US" sz="3200" dirty="0">
                <a:solidFill>
                  <a:schemeClr val="tx1"/>
                </a:solidFill>
              </a:rPr>
              <a:t> our model’s prediction error (residual) for this student.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F5DCC6-25D9-4E15-8A0C-0B1B6D7A5330}"/>
              </a:ext>
            </a:extLst>
          </p:cNvPr>
          <p:cNvSpPr/>
          <p:nvPr/>
        </p:nvSpPr>
        <p:spPr>
          <a:xfrm>
            <a:off x="4248853" y="3887912"/>
            <a:ext cx="275208" cy="275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313C1-362A-47FA-8265-62DEE522152F}"/>
                  </a:ext>
                </a:extLst>
              </p:cNvPr>
              <p:cNvSpPr txBox="1"/>
              <p:nvPr/>
            </p:nvSpPr>
            <p:spPr>
              <a:xfrm>
                <a:off x="4386457" y="3239337"/>
                <a:ext cx="172254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500" b="1" dirty="0"/>
                  <a:t> = 44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313C1-362A-47FA-8265-62DEE522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57" y="3239337"/>
                <a:ext cx="1722546" cy="630942"/>
              </a:xfrm>
              <a:prstGeom prst="rect">
                <a:avLst/>
              </a:prstGeom>
              <a:blipFill>
                <a:blip r:embed="rId4"/>
                <a:stretch>
                  <a:fillRect t="-1442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EFFBE3-0A10-413C-B0B2-646468B4CC59}"/>
              </a:ext>
            </a:extLst>
          </p:cNvPr>
          <p:cNvCxnSpPr>
            <a:stCxn id="7" idx="4"/>
            <a:endCxn id="4" idx="0"/>
          </p:cNvCxnSpPr>
          <p:nvPr/>
        </p:nvCxnSpPr>
        <p:spPr>
          <a:xfrm>
            <a:off x="4386457" y="4163120"/>
            <a:ext cx="4349" cy="5553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DE5E82-FB34-4CF9-B99F-605514221BB9}"/>
              </a:ext>
            </a:extLst>
          </p:cNvPr>
          <p:cNvSpPr txBox="1"/>
          <p:nvPr/>
        </p:nvSpPr>
        <p:spPr>
          <a:xfrm>
            <a:off x="3261735" y="4087539"/>
            <a:ext cx="10559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b="1" dirty="0">
                <a:solidFill>
                  <a:schemeClr val="accent2"/>
                </a:solidFill>
              </a:rPr>
              <a:t>6.09</a:t>
            </a:r>
          </a:p>
        </p:txBody>
      </p:sp>
    </p:spTree>
    <p:extLst>
      <p:ext uri="{BB962C8B-B14F-4D97-AF65-F5344CB8AC3E}">
        <p14:creationId xmlns:p14="http://schemas.microsoft.com/office/powerpoint/2010/main" val="17244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635001" y="110046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624842" y="3691260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408681" y="2005615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976122" y="2799055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283202" y="178973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1234442" y="1361168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597064-8FC7-4BD6-A9BC-D4355EA62486}"/>
              </a:ext>
            </a:extLst>
          </p:cNvPr>
          <p:cNvSpPr txBox="1"/>
          <p:nvPr/>
        </p:nvSpPr>
        <p:spPr>
          <a:xfrm>
            <a:off x="320041" y="65983"/>
            <a:ext cx="586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an outlier in a regression model?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6B2F55-CC61-4EFA-96BB-CB4B69752ED7}"/>
              </a:ext>
            </a:extLst>
          </p:cNvPr>
          <p:cNvCxnSpPr>
            <a:cxnSpLocks/>
          </p:cNvCxnSpPr>
          <p:nvPr/>
        </p:nvCxnSpPr>
        <p:spPr>
          <a:xfrm flipV="1">
            <a:off x="3515365" y="2090117"/>
            <a:ext cx="0" cy="237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17FADB-E17E-4B92-BB91-7BC6820810E8}"/>
              </a:ext>
            </a:extLst>
          </p:cNvPr>
          <p:cNvCxnSpPr>
            <a:cxnSpLocks/>
          </p:cNvCxnSpPr>
          <p:nvPr/>
        </p:nvCxnSpPr>
        <p:spPr>
          <a:xfrm flipV="1">
            <a:off x="2092962" y="2799055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772F1E-9548-4B01-9340-812B68B036B6}"/>
              </a:ext>
            </a:extLst>
          </p:cNvPr>
          <p:cNvCxnSpPr>
            <a:cxnSpLocks/>
          </p:cNvCxnSpPr>
          <p:nvPr/>
        </p:nvCxnSpPr>
        <p:spPr>
          <a:xfrm flipV="1">
            <a:off x="5389883" y="1737509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20ED0D-386A-4F81-B1FC-340D85C10B0B}"/>
              </a:ext>
            </a:extLst>
          </p:cNvPr>
          <p:cNvCxnSpPr>
            <a:cxnSpLocks/>
          </p:cNvCxnSpPr>
          <p:nvPr/>
        </p:nvCxnSpPr>
        <p:spPr>
          <a:xfrm>
            <a:off x="665480" y="4023558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59CAD2-67F9-4D38-A8E7-2827BD854270}"/>
              </a:ext>
            </a:extLst>
          </p:cNvPr>
          <p:cNvCxnSpPr>
            <a:cxnSpLocks/>
          </p:cNvCxnSpPr>
          <p:nvPr/>
        </p:nvCxnSpPr>
        <p:spPr>
          <a:xfrm flipH="1">
            <a:off x="655321" y="6614358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EB4310B-06CE-49A5-9620-CAAEF1C36906}"/>
              </a:ext>
            </a:extLst>
          </p:cNvPr>
          <p:cNvSpPr/>
          <p:nvPr/>
        </p:nvSpPr>
        <p:spPr>
          <a:xfrm>
            <a:off x="3439160" y="49287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E8943C-1B2A-42D0-A533-28FA2B7B95AB}"/>
              </a:ext>
            </a:extLst>
          </p:cNvPr>
          <p:cNvSpPr/>
          <p:nvPr/>
        </p:nvSpPr>
        <p:spPr>
          <a:xfrm>
            <a:off x="2006601" y="572215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3E3C87-5FDC-45CC-83B2-62CEE490C216}"/>
              </a:ext>
            </a:extLst>
          </p:cNvPr>
          <p:cNvSpPr/>
          <p:nvPr/>
        </p:nvSpPr>
        <p:spPr>
          <a:xfrm>
            <a:off x="5313681" y="4712829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95FD25-0731-40C7-A6CB-E0A382BBBEDC}"/>
              </a:ext>
            </a:extLst>
          </p:cNvPr>
          <p:cNvCxnSpPr>
            <a:cxnSpLocks/>
          </p:cNvCxnSpPr>
          <p:nvPr/>
        </p:nvCxnSpPr>
        <p:spPr>
          <a:xfrm flipV="1">
            <a:off x="1264921" y="428426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AED39-BF44-4EFB-ADCC-208F795BEF68}"/>
              </a:ext>
            </a:extLst>
          </p:cNvPr>
          <p:cNvCxnSpPr>
            <a:cxnSpLocks/>
          </p:cNvCxnSpPr>
          <p:nvPr/>
        </p:nvCxnSpPr>
        <p:spPr>
          <a:xfrm flipV="1">
            <a:off x="3545844" y="5013215"/>
            <a:ext cx="0" cy="237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C23EB4-E6EA-4CF9-97BC-511336EDC669}"/>
              </a:ext>
            </a:extLst>
          </p:cNvPr>
          <p:cNvCxnSpPr>
            <a:cxnSpLocks/>
          </p:cNvCxnSpPr>
          <p:nvPr/>
        </p:nvCxnSpPr>
        <p:spPr>
          <a:xfrm flipV="1">
            <a:off x="2123441" y="5722153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DD6151-43F0-47E6-B518-BEDDAC91478D}"/>
              </a:ext>
            </a:extLst>
          </p:cNvPr>
          <p:cNvCxnSpPr>
            <a:cxnSpLocks/>
          </p:cNvCxnSpPr>
          <p:nvPr/>
        </p:nvCxnSpPr>
        <p:spPr>
          <a:xfrm flipV="1">
            <a:off x="5420362" y="4660607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2016FC2-8281-44D7-977B-A3D440E580E3}"/>
              </a:ext>
            </a:extLst>
          </p:cNvPr>
          <p:cNvSpPr/>
          <p:nvPr/>
        </p:nvSpPr>
        <p:spPr>
          <a:xfrm>
            <a:off x="4541523" y="618083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3359EC-9B91-4B30-BB8E-4B84CB9F7344}"/>
              </a:ext>
            </a:extLst>
          </p:cNvPr>
          <p:cNvCxnSpPr>
            <a:cxnSpLocks/>
          </p:cNvCxnSpPr>
          <p:nvPr/>
        </p:nvCxnSpPr>
        <p:spPr>
          <a:xfrm flipV="1">
            <a:off x="6537962" y="162560"/>
            <a:ext cx="3672838" cy="119860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2B2610-8889-49CC-96ED-BEA744692C46}"/>
              </a:ext>
            </a:extLst>
          </p:cNvPr>
          <p:cNvSpPr txBox="1"/>
          <p:nvPr/>
        </p:nvSpPr>
        <p:spPr>
          <a:xfrm>
            <a:off x="6654802" y="2337300"/>
            <a:ext cx="4516119" cy="1246495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b="1" dirty="0"/>
              <a:t>Not</a:t>
            </a:r>
            <a:r>
              <a:rPr lang="en-US" sz="2500" dirty="0"/>
              <a:t> an outlier! Even though far away from other points, it is still close to our linear model.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44E89-2FCC-4C91-8746-197AD530C310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8283508" y="1100460"/>
            <a:ext cx="629354" cy="1236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648FF57-4EC6-4762-B6FF-02E9EAD4C3E3}"/>
              </a:ext>
            </a:extLst>
          </p:cNvPr>
          <p:cNvSpPr/>
          <p:nvPr/>
        </p:nvSpPr>
        <p:spPr>
          <a:xfrm>
            <a:off x="8090468" y="72770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77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A0847-685D-414D-A94C-6DD5FDEACE34}"/>
              </a:ext>
            </a:extLst>
          </p:cNvPr>
          <p:cNvCxnSpPr>
            <a:cxnSpLocks/>
          </p:cNvCxnSpPr>
          <p:nvPr/>
        </p:nvCxnSpPr>
        <p:spPr>
          <a:xfrm>
            <a:off x="635001" y="1100460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31C21-5DE3-4BF9-88DD-2103940B4490}"/>
              </a:ext>
            </a:extLst>
          </p:cNvPr>
          <p:cNvCxnSpPr>
            <a:cxnSpLocks/>
          </p:cNvCxnSpPr>
          <p:nvPr/>
        </p:nvCxnSpPr>
        <p:spPr>
          <a:xfrm flipH="1">
            <a:off x="624842" y="3691260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3AFCB46-5A81-4163-8F1C-C8E4D4D5F949}"/>
              </a:ext>
            </a:extLst>
          </p:cNvPr>
          <p:cNvSpPr/>
          <p:nvPr/>
        </p:nvSpPr>
        <p:spPr>
          <a:xfrm>
            <a:off x="3408681" y="2005615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41D1BF-5668-4285-B669-706C61C4E51C}"/>
              </a:ext>
            </a:extLst>
          </p:cNvPr>
          <p:cNvSpPr/>
          <p:nvPr/>
        </p:nvSpPr>
        <p:spPr>
          <a:xfrm>
            <a:off x="1976122" y="2799055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0DC614-3CBA-473C-8D81-664611295B8D}"/>
              </a:ext>
            </a:extLst>
          </p:cNvPr>
          <p:cNvSpPr/>
          <p:nvPr/>
        </p:nvSpPr>
        <p:spPr>
          <a:xfrm>
            <a:off x="5283202" y="1789731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B4933B-6AE2-4838-A9E9-BA15C51BF27B}"/>
              </a:ext>
            </a:extLst>
          </p:cNvPr>
          <p:cNvCxnSpPr>
            <a:cxnSpLocks/>
          </p:cNvCxnSpPr>
          <p:nvPr/>
        </p:nvCxnSpPr>
        <p:spPr>
          <a:xfrm flipV="1">
            <a:off x="1234442" y="1361168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5597064-8FC7-4BD6-A9BC-D4355EA62486}"/>
              </a:ext>
            </a:extLst>
          </p:cNvPr>
          <p:cNvSpPr txBox="1"/>
          <p:nvPr/>
        </p:nvSpPr>
        <p:spPr>
          <a:xfrm>
            <a:off x="320041" y="65983"/>
            <a:ext cx="586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an outlier in a regression model?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6B2F55-CC61-4EFA-96BB-CB4B69752ED7}"/>
              </a:ext>
            </a:extLst>
          </p:cNvPr>
          <p:cNvCxnSpPr>
            <a:cxnSpLocks/>
          </p:cNvCxnSpPr>
          <p:nvPr/>
        </p:nvCxnSpPr>
        <p:spPr>
          <a:xfrm flipV="1">
            <a:off x="3515365" y="2090117"/>
            <a:ext cx="0" cy="237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17FADB-E17E-4B92-BB91-7BC6820810E8}"/>
              </a:ext>
            </a:extLst>
          </p:cNvPr>
          <p:cNvCxnSpPr>
            <a:cxnSpLocks/>
          </p:cNvCxnSpPr>
          <p:nvPr/>
        </p:nvCxnSpPr>
        <p:spPr>
          <a:xfrm flipV="1">
            <a:off x="2092962" y="2799055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772F1E-9548-4B01-9340-812B68B036B6}"/>
              </a:ext>
            </a:extLst>
          </p:cNvPr>
          <p:cNvCxnSpPr>
            <a:cxnSpLocks/>
          </p:cNvCxnSpPr>
          <p:nvPr/>
        </p:nvCxnSpPr>
        <p:spPr>
          <a:xfrm flipV="1">
            <a:off x="5389883" y="1737509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20ED0D-386A-4F81-B1FC-340D85C10B0B}"/>
              </a:ext>
            </a:extLst>
          </p:cNvPr>
          <p:cNvCxnSpPr>
            <a:cxnSpLocks/>
          </p:cNvCxnSpPr>
          <p:nvPr/>
        </p:nvCxnSpPr>
        <p:spPr>
          <a:xfrm>
            <a:off x="665480" y="4023558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59CAD2-67F9-4D38-A8E7-2827BD854270}"/>
              </a:ext>
            </a:extLst>
          </p:cNvPr>
          <p:cNvCxnSpPr>
            <a:cxnSpLocks/>
          </p:cNvCxnSpPr>
          <p:nvPr/>
        </p:nvCxnSpPr>
        <p:spPr>
          <a:xfrm flipH="1">
            <a:off x="655321" y="6614358"/>
            <a:ext cx="59435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EB4310B-06CE-49A5-9620-CAAEF1C36906}"/>
              </a:ext>
            </a:extLst>
          </p:cNvPr>
          <p:cNvSpPr/>
          <p:nvPr/>
        </p:nvSpPr>
        <p:spPr>
          <a:xfrm>
            <a:off x="3439160" y="49287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E8943C-1B2A-42D0-A533-28FA2B7B95AB}"/>
              </a:ext>
            </a:extLst>
          </p:cNvPr>
          <p:cNvSpPr/>
          <p:nvPr/>
        </p:nvSpPr>
        <p:spPr>
          <a:xfrm>
            <a:off x="2006601" y="572215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3E3C87-5FDC-45CC-83B2-62CEE490C216}"/>
              </a:ext>
            </a:extLst>
          </p:cNvPr>
          <p:cNvSpPr/>
          <p:nvPr/>
        </p:nvSpPr>
        <p:spPr>
          <a:xfrm>
            <a:off x="5313681" y="4712829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95FD25-0731-40C7-A6CB-E0A382BBBEDC}"/>
              </a:ext>
            </a:extLst>
          </p:cNvPr>
          <p:cNvCxnSpPr>
            <a:cxnSpLocks/>
          </p:cNvCxnSpPr>
          <p:nvPr/>
        </p:nvCxnSpPr>
        <p:spPr>
          <a:xfrm flipV="1">
            <a:off x="1264921" y="4284266"/>
            <a:ext cx="5303520" cy="16662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AED39-BF44-4EFB-ADCC-208F795BEF68}"/>
              </a:ext>
            </a:extLst>
          </p:cNvPr>
          <p:cNvCxnSpPr>
            <a:cxnSpLocks/>
          </p:cNvCxnSpPr>
          <p:nvPr/>
        </p:nvCxnSpPr>
        <p:spPr>
          <a:xfrm flipV="1">
            <a:off x="3545844" y="5013215"/>
            <a:ext cx="0" cy="237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C23EB4-E6EA-4CF9-97BC-511336EDC669}"/>
              </a:ext>
            </a:extLst>
          </p:cNvPr>
          <p:cNvCxnSpPr>
            <a:cxnSpLocks/>
          </p:cNvCxnSpPr>
          <p:nvPr/>
        </p:nvCxnSpPr>
        <p:spPr>
          <a:xfrm flipV="1">
            <a:off x="2123441" y="5722153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DD6151-43F0-47E6-B518-BEDDAC91478D}"/>
              </a:ext>
            </a:extLst>
          </p:cNvPr>
          <p:cNvCxnSpPr>
            <a:cxnSpLocks/>
          </p:cNvCxnSpPr>
          <p:nvPr/>
        </p:nvCxnSpPr>
        <p:spPr>
          <a:xfrm flipV="1">
            <a:off x="5420362" y="4660607"/>
            <a:ext cx="0" cy="1044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2016FC2-8281-44D7-977B-A3D440E580E3}"/>
              </a:ext>
            </a:extLst>
          </p:cNvPr>
          <p:cNvSpPr/>
          <p:nvPr/>
        </p:nvSpPr>
        <p:spPr>
          <a:xfrm>
            <a:off x="4541523" y="618083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9A01FB-6CFA-49FD-BE35-EE9DA74C2999}"/>
              </a:ext>
            </a:extLst>
          </p:cNvPr>
          <p:cNvSpPr txBox="1"/>
          <p:nvPr/>
        </p:nvSpPr>
        <p:spPr>
          <a:xfrm>
            <a:off x="7010401" y="4666920"/>
            <a:ext cx="4876796" cy="1246495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b="1" dirty="0"/>
              <a:t>It is</a:t>
            </a:r>
            <a:r>
              <a:rPr lang="en-US" sz="2500" dirty="0"/>
              <a:t> an outlier! The point is </a:t>
            </a:r>
            <a:r>
              <a:rPr lang="en-US" sz="2500" i="1" u="sng" dirty="0"/>
              <a:t>unusually</a:t>
            </a:r>
            <a:r>
              <a:rPr lang="en-US" sz="2500" u="sng" dirty="0"/>
              <a:t> </a:t>
            </a:r>
            <a:r>
              <a:rPr lang="en-US" sz="2500" dirty="0"/>
              <a:t>far from the regression line compared to the other points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C6103B-6210-4E78-B772-7A46D4AF5894}"/>
              </a:ext>
            </a:extLst>
          </p:cNvPr>
          <p:cNvCxnSpPr>
            <a:cxnSpLocks/>
            <a:stCxn id="27" idx="1"/>
            <a:endCxn id="43" idx="6"/>
          </p:cNvCxnSpPr>
          <p:nvPr/>
        </p:nvCxnSpPr>
        <p:spPr>
          <a:xfrm flipH="1">
            <a:off x="4734563" y="5290168"/>
            <a:ext cx="2275838" cy="9922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2F2B1CA-F186-4660-87F5-B2A27E3E86A4}"/>
              </a:ext>
            </a:extLst>
          </p:cNvPr>
          <p:cNvCxnSpPr>
            <a:cxnSpLocks/>
          </p:cNvCxnSpPr>
          <p:nvPr/>
        </p:nvCxnSpPr>
        <p:spPr>
          <a:xfrm flipV="1">
            <a:off x="6537962" y="162560"/>
            <a:ext cx="3672838" cy="119860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CEE29CAD-9B35-40CC-A2E3-53423B8005C0}"/>
              </a:ext>
            </a:extLst>
          </p:cNvPr>
          <p:cNvSpPr/>
          <p:nvPr/>
        </p:nvSpPr>
        <p:spPr>
          <a:xfrm>
            <a:off x="8090468" y="72770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4E3534-A462-490F-9EFE-14627B4A3AA3}"/>
              </a:ext>
            </a:extLst>
          </p:cNvPr>
          <p:cNvSpPr txBox="1"/>
          <p:nvPr/>
        </p:nvSpPr>
        <p:spPr>
          <a:xfrm>
            <a:off x="6654802" y="2337300"/>
            <a:ext cx="4516119" cy="1246495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b="1" dirty="0"/>
              <a:t>Not</a:t>
            </a:r>
            <a:r>
              <a:rPr lang="en-US" sz="2500" dirty="0"/>
              <a:t> an outlier! Even though far away from other points, it is still close to our linear model.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D290FBA-06EE-42BB-A3D4-E8A0970822BB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8283508" y="1100460"/>
            <a:ext cx="629354" cy="12368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294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5597064-8FC7-4BD6-A9BC-D4355EA62486}"/>
              </a:ext>
            </a:extLst>
          </p:cNvPr>
          <p:cNvSpPr txBox="1"/>
          <p:nvPr/>
        </p:nvSpPr>
        <p:spPr>
          <a:xfrm>
            <a:off x="320041" y="65983"/>
            <a:ext cx="586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an outlier in a regression model?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064314-F66A-4AE6-9B37-E93B668A1877}"/>
              </a:ext>
            </a:extLst>
          </p:cNvPr>
          <p:cNvCxnSpPr>
            <a:cxnSpLocks/>
          </p:cNvCxnSpPr>
          <p:nvPr/>
        </p:nvCxnSpPr>
        <p:spPr>
          <a:xfrm>
            <a:off x="548639" y="1882513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3F0E3D-1CE1-49A5-B890-DE52760FD048}"/>
              </a:ext>
            </a:extLst>
          </p:cNvPr>
          <p:cNvCxnSpPr>
            <a:cxnSpLocks/>
          </p:cNvCxnSpPr>
          <p:nvPr/>
        </p:nvCxnSpPr>
        <p:spPr>
          <a:xfrm flipH="1">
            <a:off x="538479" y="4473313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EA328A-8D39-4A1A-9218-C86E6E8CABE3}"/>
              </a:ext>
            </a:extLst>
          </p:cNvPr>
          <p:cNvSpPr/>
          <p:nvPr/>
        </p:nvSpPr>
        <p:spPr>
          <a:xfrm>
            <a:off x="3418839" y="297979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3E9306-F2AB-46DB-B745-B92FF60A50B6}"/>
              </a:ext>
            </a:extLst>
          </p:cNvPr>
          <p:cNvSpPr/>
          <p:nvPr/>
        </p:nvSpPr>
        <p:spPr>
          <a:xfrm>
            <a:off x="1930400" y="389618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292399-87FB-49E7-ADED-157F08E52AA1}"/>
              </a:ext>
            </a:extLst>
          </p:cNvPr>
          <p:cNvSpPr/>
          <p:nvPr/>
        </p:nvSpPr>
        <p:spPr>
          <a:xfrm>
            <a:off x="5140959" y="24413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2FB881-0EBB-4569-9D36-DC441776616E}"/>
              </a:ext>
            </a:extLst>
          </p:cNvPr>
          <p:cNvSpPr/>
          <p:nvPr/>
        </p:nvSpPr>
        <p:spPr>
          <a:xfrm>
            <a:off x="2400298" y="2266650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75C0A08-5E52-4433-9E60-E09BAD420795}"/>
              </a:ext>
            </a:extLst>
          </p:cNvPr>
          <p:cNvSpPr/>
          <p:nvPr/>
        </p:nvSpPr>
        <p:spPr>
          <a:xfrm>
            <a:off x="3936999" y="17809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8E5C8F-B0E6-4863-AA5B-2EBDE090B8EB}"/>
              </a:ext>
            </a:extLst>
          </p:cNvPr>
          <p:cNvCxnSpPr>
            <a:cxnSpLocks/>
          </p:cNvCxnSpPr>
          <p:nvPr/>
        </p:nvCxnSpPr>
        <p:spPr>
          <a:xfrm flipV="1">
            <a:off x="1127758" y="1850783"/>
            <a:ext cx="4206241" cy="1874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9AA592-06C6-4521-88D8-75BD532ACD16}"/>
              </a:ext>
            </a:extLst>
          </p:cNvPr>
          <p:cNvCxnSpPr>
            <a:cxnSpLocks/>
          </p:cNvCxnSpPr>
          <p:nvPr/>
        </p:nvCxnSpPr>
        <p:spPr>
          <a:xfrm flipH="1" flipV="1">
            <a:off x="2496818" y="2427393"/>
            <a:ext cx="20320" cy="677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1716EE-C6F8-449F-9D56-701A7B68B1F8}"/>
              </a:ext>
            </a:extLst>
          </p:cNvPr>
          <p:cNvCxnSpPr>
            <a:cxnSpLocks/>
          </p:cNvCxnSpPr>
          <p:nvPr/>
        </p:nvCxnSpPr>
        <p:spPr>
          <a:xfrm flipV="1">
            <a:off x="3515359" y="2671991"/>
            <a:ext cx="0" cy="2932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2B24A5-B9DF-4FBB-B3BC-4879F3DF15EC}"/>
              </a:ext>
            </a:extLst>
          </p:cNvPr>
          <p:cNvCxnSpPr>
            <a:cxnSpLocks/>
          </p:cNvCxnSpPr>
          <p:nvPr/>
        </p:nvCxnSpPr>
        <p:spPr>
          <a:xfrm flipV="1">
            <a:off x="4033519" y="1984113"/>
            <a:ext cx="0" cy="457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CFC9189-ACEC-4E41-ADB1-78AB1574A14A}"/>
              </a:ext>
            </a:extLst>
          </p:cNvPr>
          <p:cNvCxnSpPr>
            <a:cxnSpLocks/>
          </p:cNvCxnSpPr>
          <p:nvPr/>
        </p:nvCxnSpPr>
        <p:spPr>
          <a:xfrm flipV="1">
            <a:off x="5237479" y="1882513"/>
            <a:ext cx="0" cy="558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3BAE88-5C9E-4042-ADB7-BD0C82670874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2026920" y="3313248"/>
            <a:ext cx="0" cy="582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19F44BA-AEB2-40BE-B9FE-4D23A4682BC3}"/>
              </a:ext>
            </a:extLst>
          </p:cNvPr>
          <p:cNvSpPr/>
          <p:nvPr/>
        </p:nvSpPr>
        <p:spPr>
          <a:xfrm>
            <a:off x="2926083" y="372545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1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5597064-8FC7-4BD6-A9BC-D4355EA62486}"/>
              </a:ext>
            </a:extLst>
          </p:cNvPr>
          <p:cNvSpPr txBox="1"/>
          <p:nvPr/>
        </p:nvSpPr>
        <p:spPr>
          <a:xfrm>
            <a:off x="320041" y="65983"/>
            <a:ext cx="586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an outlier in a regression model?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644E89-2FCC-4C91-8746-197AD530C310}"/>
              </a:ext>
            </a:extLst>
          </p:cNvPr>
          <p:cNvCxnSpPr>
            <a:cxnSpLocks/>
          </p:cNvCxnSpPr>
          <p:nvPr/>
        </p:nvCxnSpPr>
        <p:spPr>
          <a:xfrm flipH="1">
            <a:off x="3022601" y="3501639"/>
            <a:ext cx="3164834" cy="325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064314-F66A-4AE6-9B37-E93B668A1877}"/>
              </a:ext>
            </a:extLst>
          </p:cNvPr>
          <p:cNvCxnSpPr>
            <a:cxnSpLocks/>
          </p:cNvCxnSpPr>
          <p:nvPr/>
        </p:nvCxnSpPr>
        <p:spPr>
          <a:xfrm>
            <a:off x="548639" y="1882513"/>
            <a:ext cx="0" cy="25908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3F0E3D-1CE1-49A5-B890-DE52760FD048}"/>
              </a:ext>
            </a:extLst>
          </p:cNvPr>
          <p:cNvCxnSpPr>
            <a:cxnSpLocks/>
          </p:cNvCxnSpPr>
          <p:nvPr/>
        </p:nvCxnSpPr>
        <p:spPr>
          <a:xfrm flipH="1">
            <a:off x="538479" y="4473313"/>
            <a:ext cx="595376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3EA328A-8D39-4A1A-9218-C86E6E8CABE3}"/>
              </a:ext>
            </a:extLst>
          </p:cNvPr>
          <p:cNvSpPr/>
          <p:nvPr/>
        </p:nvSpPr>
        <p:spPr>
          <a:xfrm>
            <a:off x="3418839" y="297979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3E9306-F2AB-46DB-B745-B92FF60A50B6}"/>
              </a:ext>
            </a:extLst>
          </p:cNvPr>
          <p:cNvSpPr/>
          <p:nvPr/>
        </p:nvSpPr>
        <p:spPr>
          <a:xfrm>
            <a:off x="1930400" y="389618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292399-87FB-49E7-ADED-157F08E52AA1}"/>
              </a:ext>
            </a:extLst>
          </p:cNvPr>
          <p:cNvSpPr/>
          <p:nvPr/>
        </p:nvSpPr>
        <p:spPr>
          <a:xfrm>
            <a:off x="5140959" y="24413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2FB881-0EBB-4569-9D36-DC441776616E}"/>
              </a:ext>
            </a:extLst>
          </p:cNvPr>
          <p:cNvSpPr/>
          <p:nvPr/>
        </p:nvSpPr>
        <p:spPr>
          <a:xfrm>
            <a:off x="2400298" y="2266650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75C0A08-5E52-4433-9E60-E09BAD420795}"/>
              </a:ext>
            </a:extLst>
          </p:cNvPr>
          <p:cNvSpPr/>
          <p:nvPr/>
        </p:nvSpPr>
        <p:spPr>
          <a:xfrm>
            <a:off x="3936999" y="1780913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8E5C8F-B0E6-4863-AA5B-2EBDE090B8EB}"/>
              </a:ext>
            </a:extLst>
          </p:cNvPr>
          <p:cNvCxnSpPr>
            <a:cxnSpLocks/>
          </p:cNvCxnSpPr>
          <p:nvPr/>
        </p:nvCxnSpPr>
        <p:spPr>
          <a:xfrm flipV="1">
            <a:off x="1127758" y="1850783"/>
            <a:ext cx="4206241" cy="1874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9AA592-06C6-4521-88D8-75BD532ACD16}"/>
              </a:ext>
            </a:extLst>
          </p:cNvPr>
          <p:cNvCxnSpPr>
            <a:cxnSpLocks/>
          </p:cNvCxnSpPr>
          <p:nvPr/>
        </p:nvCxnSpPr>
        <p:spPr>
          <a:xfrm flipH="1" flipV="1">
            <a:off x="2496818" y="2427393"/>
            <a:ext cx="20320" cy="677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1716EE-C6F8-449F-9D56-701A7B68B1F8}"/>
              </a:ext>
            </a:extLst>
          </p:cNvPr>
          <p:cNvCxnSpPr>
            <a:cxnSpLocks/>
          </p:cNvCxnSpPr>
          <p:nvPr/>
        </p:nvCxnSpPr>
        <p:spPr>
          <a:xfrm flipV="1">
            <a:off x="3515359" y="2671991"/>
            <a:ext cx="0" cy="2932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82B24A5-B9DF-4FBB-B3BC-4879F3DF15EC}"/>
              </a:ext>
            </a:extLst>
          </p:cNvPr>
          <p:cNvCxnSpPr>
            <a:cxnSpLocks/>
          </p:cNvCxnSpPr>
          <p:nvPr/>
        </p:nvCxnSpPr>
        <p:spPr>
          <a:xfrm flipV="1">
            <a:off x="4033519" y="1984113"/>
            <a:ext cx="0" cy="457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CFC9189-ACEC-4E41-ADB1-78AB1574A14A}"/>
              </a:ext>
            </a:extLst>
          </p:cNvPr>
          <p:cNvCxnSpPr>
            <a:cxnSpLocks/>
          </p:cNvCxnSpPr>
          <p:nvPr/>
        </p:nvCxnSpPr>
        <p:spPr>
          <a:xfrm flipV="1">
            <a:off x="5237479" y="1882513"/>
            <a:ext cx="0" cy="558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3BAE88-5C9E-4042-ADB7-BD0C82670874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2026920" y="3313248"/>
            <a:ext cx="0" cy="582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19F44BA-AEB2-40BE-B9FE-4D23A4682BC3}"/>
              </a:ext>
            </a:extLst>
          </p:cNvPr>
          <p:cNvSpPr/>
          <p:nvPr/>
        </p:nvSpPr>
        <p:spPr>
          <a:xfrm>
            <a:off x="2926083" y="3725452"/>
            <a:ext cx="193040" cy="20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993E35-5564-4E7E-9256-1C725C781265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2989577" y="2868326"/>
            <a:ext cx="33026" cy="85712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2B2610-8889-49CC-96ED-BEA744692C46}"/>
              </a:ext>
            </a:extLst>
          </p:cNvPr>
          <p:cNvSpPr txBox="1"/>
          <p:nvPr/>
        </p:nvSpPr>
        <p:spPr>
          <a:xfrm>
            <a:off x="6233161" y="2140483"/>
            <a:ext cx="5389877" cy="2785378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500" b="1" dirty="0"/>
              <a:t>Not</a:t>
            </a:r>
            <a:r>
              <a:rPr lang="en-US" sz="3500" dirty="0"/>
              <a:t> an outlier! Even though far away from the LSRL, it is not </a:t>
            </a:r>
            <a:r>
              <a:rPr lang="en-US" sz="3500" i="1" u="sng" dirty="0"/>
              <a:t>unusually</a:t>
            </a:r>
            <a:r>
              <a:rPr lang="en-US" sz="3500" dirty="0"/>
              <a:t> far from the LSRL. Most data points vary a lot from the LSRL.</a:t>
            </a:r>
          </a:p>
        </p:txBody>
      </p:sp>
    </p:spTree>
    <p:extLst>
      <p:ext uri="{BB962C8B-B14F-4D97-AF65-F5344CB8AC3E}">
        <p14:creationId xmlns:p14="http://schemas.microsoft.com/office/powerpoint/2010/main" val="99386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81B2-00FD-4F70-BB2E-94B0DDD71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0" y="1613021"/>
            <a:ext cx="9603494" cy="49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5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395279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C0E29C-60BC-458B-880B-D78C01D4B4D1}"/>
              </a:ext>
            </a:extLst>
          </p:cNvPr>
          <p:cNvSpPr/>
          <p:nvPr/>
        </p:nvSpPr>
        <p:spPr>
          <a:xfrm>
            <a:off x="4722920" y="2467992"/>
            <a:ext cx="363985" cy="363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E288F-2FA4-492F-8B93-202AB11B5CC9}"/>
              </a:ext>
            </a:extLst>
          </p:cNvPr>
          <p:cNvSpPr txBox="1"/>
          <p:nvPr/>
        </p:nvSpPr>
        <p:spPr>
          <a:xfrm>
            <a:off x="5086905" y="2357879"/>
            <a:ext cx="1367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14573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C0E29C-60BC-458B-880B-D78C01D4B4D1}"/>
              </a:ext>
            </a:extLst>
          </p:cNvPr>
          <p:cNvSpPr/>
          <p:nvPr/>
        </p:nvSpPr>
        <p:spPr>
          <a:xfrm>
            <a:off x="4722920" y="2467992"/>
            <a:ext cx="363985" cy="363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91DE4-B443-43A4-A588-93F2505D6F74}"/>
              </a:ext>
            </a:extLst>
          </p:cNvPr>
          <p:cNvSpPr txBox="1"/>
          <p:nvPr/>
        </p:nvSpPr>
        <p:spPr>
          <a:xfrm>
            <a:off x="5086905" y="2357879"/>
            <a:ext cx="1367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2017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C461BC-1645-4057-98A2-F677CA85AC28}"/>
              </a:ext>
            </a:extLst>
          </p:cNvPr>
          <p:cNvCxnSpPr/>
          <p:nvPr/>
        </p:nvCxnSpPr>
        <p:spPr>
          <a:xfrm>
            <a:off x="4900474" y="2831977"/>
            <a:ext cx="0" cy="164236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4A63D-2EA0-4D45-860B-9C6D81CF918B}"/>
              </a:ext>
            </a:extLst>
          </p:cNvPr>
          <p:cNvCxnSpPr>
            <a:cxnSpLocks/>
          </p:cNvCxnSpPr>
          <p:nvPr/>
        </p:nvCxnSpPr>
        <p:spPr>
          <a:xfrm flipH="1" flipV="1">
            <a:off x="5086905" y="3429001"/>
            <a:ext cx="4554245" cy="2641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4347F8-5B94-4538-9234-AC0D5E70CD79}"/>
              </a:ext>
            </a:extLst>
          </p:cNvPr>
          <p:cNvSpPr txBox="1"/>
          <p:nvPr/>
        </p:nvSpPr>
        <p:spPr>
          <a:xfrm>
            <a:off x="9436963" y="2467992"/>
            <a:ext cx="2601151" cy="2400657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/>
              <a:t>A data value </a:t>
            </a:r>
            <a:r>
              <a:rPr lang="en-US" sz="3000" b="1" dirty="0">
                <a:solidFill>
                  <a:srgbClr val="0070C0"/>
                </a:solidFill>
              </a:rPr>
              <a:t>unusually</a:t>
            </a:r>
            <a:r>
              <a:rPr lang="en-US" sz="3000" dirty="0"/>
              <a:t> far away from the </a:t>
            </a:r>
            <a:r>
              <a:rPr lang="en-US" sz="3000" b="1" dirty="0">
                <a:solidFill>
                  <a:srgbClr val="0070C0"/>
                </a:solidFill>
              </a:rPr>
              <a:t>LSRL</a:t>
            </a:r>
            <a:r>
              <a:rPr lang="en-US" sz="3000" dirty="0"/>
              <a:t> (unusually large residual)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033EC-A3BD-4427-8ECE-DBA525AB833A}"/>
              </a:ext>
            </a:extLst>
          </p:cNvPr>
          <p:cNvSpPr txBox="1"/>
          <p:nvPr/>
        </p:nvSpPr>
        <p:spPr>
          <a:xfrm>
            <a:off x="9760994" y="1627181"/>
            <a:ext cx="19530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u="sng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31045426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81B2-00FD-4F70-BB2E-94B0DDD71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0" y="1613021"/>
            <a:ext cx="9603494" cy="492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0C571-3A04-4BCE-B4DD-95E11C399F12}"/>
              </a:ext>
            </a:extLst>
          </p:cNvPr>
          <p:cNvSpPr txBox="1"/>
          <p:nvPr/>
        </p:nvSpPr>
        <p:spPr>
          <a:xfrm>
            <a:off x="1816149" y="3107606"/>
            <a:ext cx="2098626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 = 0.79   </a:t>
            </a:r>
          </a:p>
        </p:txBody>
      </p:sp>
    </p:spTree>
    <p:extLst>
      <p:ext uri="{BB962C8B-B14F-4D97-AF65-F5344CB8AC3E}">
        <p14:creationId xmlns:p14="http://schemas.microsoft.com/office/powerpoint/2010/main" val="2821631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9F2D7-C616-4E24-B329-B5088787F43D}"/>
              </a:ext>
            </a:extLst>
          </p:cNvPr>
          <p:cNvSpPr txBox="1"/>
          <p:nvPr/>
        </p:nvSpPr>
        <p:spPr>
          <a:xfrm>
            <a:off x="1816149" y="3107606"/>
            <a:ext cx="2070051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 =</a:t>
            </a:r>
          </a:p>
        </p:txBody>
      </p:sp>
    </p:spTree>
    <p:extLst>
      <p:ext uri="{BB962C8B-B14F-4D97-AF65-F5344CB8AC3E}">
        <p14:creationId xmlns:p14="http://schemas.microsoft.com/office/powerpoint/2010/main" val="307434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7C2FC-9F88-465D-BAB3-F09E77F7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/>
          <a:stretch/>
        </p:blipFill>
        <p:spPr>
          <a:xfrm>
            <a:off x="177281" y="2231256"/>
            <a:ext cx="8976048" cy="4549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61A68-25FD-4FAE-9B13-27482D4374DD}"/>
                  </a:ext>
                </a:extLst>
              </p:cNvPr>
              <p:cNvSpPr txBox="1"/>
              <p:nvPr/>
            </p:nvSpPr>
            <p:spPr>
              <a:xfrm>
                <a:off x="4377578" y="4993689"/>
                <a:ext cx="1934623" cy="64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500" b="1" dirty="0">
                    <a:solidFill>
                      <a:srgbClr val="00B050"/>
                    </a:solidFill>
                  </a:rPr>
                  <a:t> = 37.91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61A68-25FD-4FAE-9B13-27482D437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78" y="4993689"/>
                <a:ext cx="1934623" cy="648575"/>
              </a:xfrm>
              <a:prstGeom prst="rect">
                <a:avLst/>
              </a:prstGeom>
              <a:blipFill>
                <a:blip r:embed="rId3"/>
                <a:stretch>
                  <a:fillRect t="-13084" r="-8517" b="-3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6A3F1D34-8613-4410-A89A-04D5FDC819A2}"/>
              </a:ext>
            </a:extLst>
          </p:cNvPr>
          <p:cNvSpPr/>
          <p:nvPr/>
        </p:nvSpPr>
        <p:spPr>
          <a:xfrm>
            <a:off x="4253202" y="4718481"/>
            <a:ext cx="275208" cy="27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F5DCC6-25D9-4E15-8A0C-0B1B6D7A5330}"/>
              </a:ext>
            </a:extLst>
          </p:cNvPr>
          <p:cNvSpPr/>
          <p:nvPr/>
        </p:nvSpPr>
        <p:spPr>
          <a:xfrm>
            <a:off x="4248853" y="3887912"/>
            <a:ext cx="275208" cy="275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313C1-362A-47FA-8265-62DEE522152F}"/>
                  </a:ext>
                </a:extLst>
              </p:cNvPr>
              <p:cNvSpPr txBox="1"/>
              <p:nvPr/>
            </p:nvSpPr>
            <p:spPr>
              <a:xfrm>
                <a:off x="4386457" y="3239337"/>
                <a:ext cx="1722546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5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3500" b="1" dirty="0"/>
                  <a:t> = 44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313C1-362A-47FA-8265-62DEE522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457" y="3239337"/>
                <a:ext cx="1722546" cy="630942"/>
              </a:xfrm>
              <a:prstGeom prst="rect">
                <a:avLst/>
              </a:prstGeom>
              <a:blipFill>
                <a:blip r:embed="rId4"/>
                <a:stretch>
                  <a:fillRect t="-1442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EFFBE3-0A10-413C-B0B2-646468B4CC59}"/>
              </a:ext>
            </a:extLst>
          </p:cNvPr>
          <p:cNvCxnSpPr>
            <a:stCxn id="7" idx="4"/>
            <a:endCxn id="4" idx="0"/>
          </p:cNvCxnSpPr>
          <p:nvPr/>
        </p:nvCxnSpPr>
        <p:spPr>
          <a:xfrm>
            <a:off x="4386457" y="4163120"/>
            <a:ext cx="4349" cy="5553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DE5E82-FB34-4CF9-B99F-605514221BB9}"/>
              </a:ext>
            </a:extLst>
          </p:cNvPr>
          <p:cNvSpPr txBox="1"/>
          <p:nvPr/>
        </p:nvSpPr>
        <p:spPr>
          <a:xfrm>
            <a:off x="3261735" y="4087539"/>
            <a:ext cx="10559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500" b="1" dirty="0">
                <a:solidFill>
                  <a:schemeClr val="accent2"/>
                </a:solidFill>
              </a:rPr>
              <a:t>6.09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EC39BE-98E8-4C9E-8D95-3C06F2B44683}"/>
              </a:ext>
            </a:extLst>
          </p:cNvPr>
          <p:cNvSpPr/>
          <p:nvPr/>
        </p:nvSpPr>
        <p:spPr>
          <a:xfrm>
            <a:off x="343133" y="780903"/>
            <a:ext cx="8644343" cy="1077218"/>
          </a:xfrm>
          <a:prstGeom prst="rect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1242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 actual </a:t>
            </a:r>
            <a:r>
              <a:rPr lang="en-US" sz="3200" u="sng" dirty="0">
                <a:solidFill>
                  <a:srgbClr val="21242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test score</a:t>
            </a:r>
            <a:r>
              <a:rPr lang="en-US" sz="3200" dirty="0">
                <a:solidFill>
                  <a:srgbClr val="21242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is </a:t>
            </a:r>
            <a:r>
              <a:rPr lang="en-US" sz="3200" b="1" dirty="0">
                <a:solidFill>
                  <a:srgbClr val="21242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greater</a:t>
            </a:r>
            <a:r>
              <a:rPr lang="en-US" sz="3200" dirty="0">
                <a:solidFill>
                  <a:srgbClr val="21242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than predicted by </a:t>
            </a:r>
            <a:r>
              <a:rPr lang="en-US" sz="3200" u="sng" dirty="0">
                <a:solidFill>
                  <a:srgbClr val="21242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6.09 points.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7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9F2D7-C616-4E24-B329-B5088787F43D}"/>
              </a:ext>
            </a:extLst>
          </p:cNvPr>
          <p:cNvSpPr txBox="1"/>
          <p:nvPr/>
        </p:nvSpPr>
        <p:spPr>
          <a:xfrm>
            <a:off x="1816149" y="3107606"/>
            <a:ext cx="2031951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 = </a:t>
            </a:r>
            <a:r>
              <a:rPr lang="en-US" sz="4500" b="1" dirty="0">
                <a:solidFill>
                  <a:srgbClr val="FF0000"/>
                </a:solidFill>
              </a:rPr>
              <a:t>0.67</a:t>
            </a:r>
            <a:r>
              <a:rPr lang="en-US" sz="45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4705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81B2-00FD-4F70-BB2E-94B0DDD71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0" y="1613021"/>
            <a:ext cx="9603494" cy="492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0C571-3A04-4BCE-B4DD-95E11C399F12}"/>
              </a:ext>
            </a:extLst>
          </p:cNvPr>
          <p:cNvSpPr txBox="1"/>
          <p:nvPr/>
        </p:nvSpPr>
        <p:spPr>
          <a:xfrm>
            <a:off x="1816149" y="310760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</a:t>
            </a:r>
            <a:r>
              <a:rPr lang="en-US" sz="4500" b="1" baseline="30000" dirty="0"/>
              <a:t>2</a:t>
            </a:r>
            <a:r>
              <a:rPr lang="en-US" sz="4500" b="1" dirty="0"/>
              <a:t> = 0.62   </a:t>
            </a:r>
          </a:p>
        </p:txBody>
      </p:sp>
    </p:spTree>
    <p:extLst>
      <p:ext uri="{BB962C8B-B14F-4D97-AF65-F5344CB8AC3E}">
        <p14:creationId xmlns:p14="http://schemas.microsoft.com/office/powerpoint/2010/main" val="1278212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F28F0-9218-472A-AE13-9548F0850394}"/>
              </a:ext>
            </a:extLst>
          </p:cNvPr>
          <p:cNvSpPr txBox="1"/>
          <p:nvPr/>
        </p:nvSpPr>
        <p:spPr>
          <a:xfrm>
            <a:off x="1816149" y="310760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</a:t>
            </a:r>
            <a:r>
              <a:rPr lang="en-US" sz="4500" b="1" baseline="30000" dirty="0"/>
              <a:t>2</a:t>
            </a:r>
            <a:r>
              <a:rPr lang="en-US" sz="4500" b="1" dirty="0"/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23098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9F2D7-C616-4E24-B329-B5088787F43D}"/>
              </a:ext>
            </a:extLst>
          </p:cNvPr>
          <p:cNvSpPr txBox="1"/>
          <p:nvPr/>
        </p:nvSpPr>
        <p:spPr>
          <a:xfrm>
            <a:off x="1816149" y="310760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r</a:t>
            </a:r>
            <a:r>
              <a:rPr lang="en-US" sz="4500" b="1" baseline="30000" dirty="0"/>
              <a:t>2</a:t>
            </a:r>
            <a:r>
              <a:rPr lang="en-US" sz="4500" b="1" dirty="0"/>
              <a:t> = </a:t>
            </a:r>
            <a:r>
              <a:rPr lang="en-US" sz="4500" b="1" dirty="0">
                <a:solidFill>
                  <a:srgbClr val="FF0000"/>
                </a:solidFill>
              </a:rPr>
              <a:t>0.45</a:t>
            </a:r>
            <a:r>
              <a:rPr lang="en-US" sz="45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6911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881B2-00FD-4F70-BB2E-94B0DDD71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0" y="1613021"/>
            <a:ext cx="9603494" cy="492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0C571-3A04-4BCE-B4DD-95E11C399F12}"/>
              </a:ext>
            </a:extLst>
          </p:cNvPr>
          <p:cNvSpPr txBox="1"/>
          <p:nvPr/>
        </p:nvSpPr>
        <p:spPr>
          <a:xfrm>
            <a:off x="1816149" y="310760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s = 1.31   </a:t>
            </a:r>
          </a:p>
        </p:txBody>
      </p:sp>
    </p:spTree>
    <p:extLst>
      <p:ext uri="{BB962C8B-B14F-4D97-AF65-F5344CB8AC3E}">
        <p14:creationId xmlns:p14="http://schemas.microsoft.com/office/powerpoint/2010/main" val="2280072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9F2D7-C616-4E24-B329-B5088787F43D}"/>
              </a:ext>
            </a:extLst>
          </p:cNvPr>
          <p:cNvSpPr txBox="1"/>
          <p:nvPr/>
        </p:nvSpPr>
        <p:spPr>
          <a:xfrm>
            <a:off x="1816149" y="310760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s = </a:t>
            </a:r>
            <a:r>
              <a:rPr lang="en-US" sz="4500" b="1" dirty="0">
                <a:solidFill>
                  <a:srgbClr val="FF0000"/>
                </a:solidFill>
              </a:rPr>
              <a:t> 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32226417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2CFE1-554E-4E20-958B-8113DF7D6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1" y="1613021"/>
            <a:ext cx="9647883" cy="4904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9119A-40D9-46B3-89DF-A67B4390B869}"/>
              </a:ext>
            </a:extLst>
          </p:cNvPr>
          <p:cNvSpPr txBox="1"/>
          <p:nvPr/>
        </p:nvSpPr>
        <p:spPr>
          <a:xfrm>
            <a:off x="443883" y="319596"/>
            <a:ext cx="94458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Data from 1994-</a:t>
            </a:r>
            <a:r>
              <a:rPr lang="en-US" sz="5500" b="1" dirty="0">
                <a:solidFill>
                  <a:srgbClr val="FF0000"/>
                </a:solidFill>
              </a:rPr>
              <a:t>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9F2D7-C616-4E24-B329-B5088787F43D}"/>
              </a:ext>
            </a:extLst>
          </p:cNvPr>
          <p:cNvSpPr txBox="1"/>
          <p:nvPr/>
        </p:nvSpPr>
        <p:spPr>
          <a:xfrm>
            <a:off x="1816149" y="3107606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/>
              <a:t>s = </a:t>
            </a:r>
            <a:r>
              <a:rPr lang="en-US" sz="4500" b="1" dirty="0">
                <a:solidFill>
                  <a:srgbClr val="FF0000"/>
                </a:solidFill>
              </a:rPr>
              <a:t>1.98</a:t>
            </a:r>
            <a:r>
              <a:rPr lang="en-US" sz="4500" b="1" dirty="0"/>
              <a:t> </a:t>
            </a:r>
            <a:r>
              <a:rPr lang="en-US" sz="4500" b="1" dirty="0">
                <a:solidFill>
                  <a:srgbClr val="FF0000"/>
                </a:solidFill>
              </a:rPr>
              <a:t> </a:t>
            </a:r>
            <a:endParaRPr 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1886507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0EDC9-9797-4AAC-854A-934BCD663771}"/>
              </a:ext>
            </a:extLst>
          </p:cNvPr>
          <p:cNvSpPr txBox="1"/>
          <p:nvPr/>
        </p:nvSpPr>
        <p:spPr>
          <a:xfrm>
            <a:off x="408373" y="417251"/>
            <a:ext cx="80609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r, r</a:t>
            </a:r>
            <a:r>
              <a:rPr lang="en-US" sz="5500" baseline="30000" dirty="0"/>
              <a:t>2</a:t>
            </a:r>
            <a:r>
              <a:rPr lang="en-US" sz="5500" dirty="0"/>
              <a:t>, and s are </a:t>
            </a:r>
            <a:r>
              <a:rPr lang="en-US" sz="5500" b="1" dirty="0">
                <a:solidFill>
                  <a:srgbClr val="0070C0"/>
                </a:solidFill>
              </a:rPr>
              <a:t>not</a:t>
            </a:r>
            <a:r>
              <a:rPr lang="en-US" sz="5500" dirty="0"/>
              <a:t> resistant to outliers. </a:t>
            </a:r>
          </a:p>
        </p:txBody>
      </p:sp>
    </p:spTree>
    <p:extLst>
      <p:ext uri="{BB962C8B-B14F-4D97-AF65-F5344CB8AC3E}">
        <p14:creationId xmlns:p14="http://schemas.microsoft.com/office/powerpoint/2010/main" val="9128411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0EDC9-9797-4AAC-854A-934BCD663771}"/>
              </a:ext>
            </a:extLst>
          </p:cNvPr>
          <p:cNvSpPr txBox="1"/>
          <p:nvPr/>
        </p:nvSpPr>
        <p:spPr>
          <a:xfrm>
            <a:off x="408373" y="417251"/>
            <a:ext cx="80609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r, r</a:t>
            </a:r>
            <a:r>
              <a:rPr lang="en-US" sz="5500" baseline="30000" dirty="0"/>
              <a:t>2</a:t>
            </a:r>
            <a:r>
              <a:rPr lang="en-US" sz="5500" dirty="0"/>
              <a:t>, and s are </a:t>
            </a:r>
            <a:r>
              <a:rPr lang="en-US" sz="5500" b="1" dirty="0">
                <a:solidFill>
                  <a:srgbClr val="0070C0"/>
                </a:solidFill>
              </a:rPr>
              <a:t>not</a:t>
            </a:r>
            <a:r>
              <a:rPr lang="en-US" sz="5500" dirty="0"/>
              <a:t> resistant to outliers.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5272A-51C2-4553-BAFD-416D4A7A3F1C}"/>
              </a:ext>
            </a:extLst>
          </p:cNvPr>
          <p:cNvSpPr txBox="1"/>
          <p:nvPr/>
        </p:nvSpPr>
        <p:spPr>
          <a:xfrm>
            <a:off x="1340529" y="2613392"/>
            <a:ext cx="8504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Outliers </a:t>
            </a:r>
            <a:r>
              <a:rPr lang="en-US" sz="5000" b="1" dirty="0">
                <a:solidFill>
                  <a:srgbClr val="0070C0"/>
                </a:solidFill>
              </a:rPr>
              <a:t>lower</a:t>
            </a:r>
            <a:r>
              <a:rPr lang="en-US" sz="5000" dirty="0"/>
              <a:t> the strength of a relationship, making…</a:t>
            </a:r>
          </a:p>
        </p:txBody>
      </p:sp>
    </p:spTree>
    <p:extLst>
      <p:ext uri="{BB962C8B-B14F-4D97-AF65-F5344CB8AC3E}">
        <p14:creationId xmlns:p14="http://schemas.microsoft.com/office/powerpoint/2010/main" val="39543707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0EDC9-9797-4AAC-854A-934BCD663771}"/>
              </a:ext>
            </a:extLst>
          </p:cNvPr>
          <p:cNvSpPr txBox="1"/>
          <p:nvPr/>
        </p:nvSpPr>
        <p:spPr>
          <a:xfrm>
            <a:off x="408373" y="417251"/>
            <a:ext cx="80609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r, r</a:t>
            </a:r>
            <a:r>
              <a:rPr lang="en-US" sz="5500" baseline="30000" dirty="0"/>
              <a:t>2</a:t>
            </a:r>
            <a:r>
              <a:rPr lang="en-US" sz="5500" dirty="0"/>
              <a:t>, and s are </a:t>
            </a:r>
            <a:r>
              <a:rPr lang="en-US" sz="5500" b="1" dirty="0">
                <a:solidFill>
                  <a:srgbClr val="0070C0"/>
                </a:solidFill>
              </a:rPr>
              <a:t>not</a:t>
            </a:r>
            <a:r>
              <a:rPr lang="en-US" sz="5500" dirty="0"/>
              <a:t> resistant to outliers.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5272A-51C2-4553-BAFD-416D4A7A3F1C}"/>
              </a:ext>
            </a:extLst>
          </p:cNvPr>
          <p:cNvSpPr txBox="1"/>
          <p:nvPr/>
        </p:nvSpPr>
        <p:spPr>
          <a:xfrm>
            <a:off x="1340529" y="2613392"/>
            <a:ext cx="8504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Outliers </a:t>
            </a:r>
            <a:r>
              <a:rPr lang="en-US" sz="5000" b="1" dirty="0">
                <a:solidFill>
                  <a:srgbClr val="0070C0"/>
                </a:solidFill>
              </a:rPr>
              <a:t>lower</a:t>
            </a:r>
            <a:r>
              <a:rPr lang="en-US" sz="5000" dirty="0"/>
              <a:t> the strength of a relationship, making…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7DBDD-E290-4175-94C4-33763C960896}"/>
              </a:ext>
            </a:extLst>
          </p:cNvPr>
          <p:cNvSpPr txBox="1"/>
          <p:nvPr/>
        </p:nvSpPr>
        <p:spPr>
          <a:xfrm>
            <a:off x="2405849" y="4270924"/>
            <a:ext cx="69956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r </a:t>
            </a:r>
            <a:r>
              <a:rPr lang="en-US" sz="5000" b="1" dirty="0">
                <a:solidFill>
                  <a:srgbClr val="0070C0"/>
                </a:solidFill>
              </a:rPr>
              <a:t>smaller</a:t>
            </a:r>
            <a:r>
              <a:rPr lang="en-US" sz="5000" dirty="0"/>
              <a:t> (magnitude)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r</a:t>
            </a:r>
            <a:r>
              <a:rPr lang="en-US" sz="5000" baseline="30000" dirty="0"/>
              <a:t>2</a:t>
            </a:r>
            <a:r>
              <a:rPr lang="en-US" sz="5000" dirty="0"/>
              <a:t> </a:t>
            </a:r>
            <a:r>
              <a:rPr lang="en-US" sz="5000" b="1" dirty="0">
                <a:solidFill>
                  <a:srgbClr val="0070C0"/>
                </a:solidFill>
              </a:rPr>
              <a:t>smaller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/>
              <a:t>s </a:t>
            </a:r>
            <a:r>
              <a:rPr lang="en-US" sz="5000" b="1" dirty="0">
                <a:solidFill>
                  <a:srgbClr val="0070C0"/>
                </a:solidFill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130734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57368F-472E-4353-B403-85F2875AA433}"/>
                  </a:ext>
                </a:extLst>
              </p:cNvPr>
              <p:cNvSpPr/>
              <p:nvPr/>
            </p:nvSpPr>
            <p:spPr>
              <a:xfrm>
                <a:off x="710214" y="1576903"/>
                <a:ext cx="11187146" cy="4019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US" sz="3000" b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Residual Value: actual y – predicted y (observed – expected)</a:t>
                </a:r>
                <a:endParaRPr lang="en-US" sz="3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3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3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3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(positive residual): 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actual </a:t>
                </a:r>
                <a:r>
                  <a:rPr lang="en-US" sz="3000" u="sng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response variable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greater than predicted by </a:t>
                </a:r>
                <a:r>
                  <a:rPr lang="en-US" sz="3000" u="sng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residual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u="sng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units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3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3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3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  <m:r>
                      <a:rPr lang="en-US" sz="3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&lt;0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(negative residual): 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actual </a:t>
                </a:r>
                <a:r>
                  <a:rPr lang="en-US" sz="3000" u="sng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response variable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less than predicted by </a:t>
                </a:r>
                <a:r>
                  <a:rPr lang="en-US" sz="3000" u="sng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residual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u="sng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units</a:t>
                </a:r>
                <a:r>
                  <a:rPr lang="en-US" sz="3000" dirty="0">
                    <a:solidFill>
                      <a:srgbClr val="21242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</a:pPr>
                <a:endParaRPr lang="en-US" sz="3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</a:pPr>
                <a:r>
                  <a:rPr lang="en-US" sz="3000" i="1" dirty="0"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Example: The actual pulse rate is greater than predicted by 3.65 beats per minute.</a:t>
                </a:r>
                <a:endParaRPr lang="en-US" sz="3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57368F-472E-4353-B403-85F2875AA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4" y="1576903"/>
                <a:ext cx="11187146" cy="4019242"/>
              </a:xfrm>
              <a:prstGeom prst="rect">
                <a:avLst/>
              </a:prstGeom>
              <a:blipFill>
                <a:blip r:embed="rId2"/>
                <a:stretch>
                  <a:fillRect l="-1308" t="-2124" r="-599" b="-3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B613236-699D-45E0-88AC-FEFE885B2D58}"/>
              </a:ext>
            </a:extLst>
          </p:cNvPr>
          <p:cNvSpPr txBox="1"/>
          <p:nvPr/>
        </p:nvSpPr>
        <p:spPr>
          <a:xfrm>
            <a:off x="381740" y="435006"/>
            <a:ext cx="60190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8025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B20BD-FE67-4A2C-9EA2-A4FBFDE161E1}"/>
              </a:ext>
            </a:extLst>
          </p:cNvPr>
          <p:cNvSpPr txBox="1"/>
          <p:nvPr/>
        </p:nvSpPr>
        <p:spPr>
          <a:xfrm>
            <a:off x="636233" y="1495234"/>
            <a:ext cx="1091953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70C0"/>
                </a:solidFill>
              </a:rPr>
              <a:t>Lesson 3.3 </a:t>
            </a:r>
          </a:p>
          <a:p>
            <a:pPr algn="ctr"/>
            <a:r>
              <a:rPr lang="en-US" sz="9500" b="1" dirty="0">
                <a:solidFill>
                  <a:srgbClr val="0070C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892205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798AF-F994-4FDE-ABC0-63713931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1938979"/>
            <a:ext cx="9651931" cy="48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44C7F-641F-4FA7-B631-CDA4DADA2B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15" y="2594830"/>
            <a:ext cx="2024263" cy="1346434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DBC40-13F7-4A1B-B058-DFCD22C63D1C}"/>
              </a:ext>
            </a:extLst>
          </p:cNvPr>
          <p:cNvSpPr txBox="1"/>
          <p:nvPr/>
        </p:nvSpPr>
        <p:spPr>
          <a:xfrm>
            <a:off x="7406173" y="4526607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 = 0.69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17349-5F3B-444F-BFE9-B2C21BF3F530}"/>
              </a:ext>
            </a:extLst>
          </p:cNvPr>
          <p:cNvSpPr txBox="1"/>
          <p:nvPr/>
        </p:nvSpPr>
        <p:spPr>
          <a:xfrm>
            <a:off x="257453" y="230819"/>
            <a:ext cx="9170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Video game sales were the </a:t>
            </a:r>
            <a:r>
              <a:rPr lang="en-US" sz="3500" b="1" dirty="0">
                <a:solidFill>
                  <a:srgbClr val="0070C0"/>
                </a:solidFill>
              </a:rPr>
              <a:t>strongest predictor </a:t>
            </a:r>
            <a:r>
              <a:rPr lang="en-US" sz="3500" dirty="0"/>
              <a:t>of the annual frequency of public mass shootings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15399356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798AF-F994-4FDE-ABC0-63713931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1938979"/>
            <a:ext cx="9651931" cy="4872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44C7F-641F-4FA7-B631-CDA4DADA2BE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15" y="2594830"/>
            <a:ext cx="2024263" cy="1346434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B0764-09ED-4351-99EB-3509E7F5B0E8}"/>
              </a:ext>
            </a:extLst>
          </p:cNvPr>
          <p:cNvSpPr txBox="1"/>
          <p:nvPr/>
        </p:nvSpPr>
        <p:spPr>
          <a:xfrm>
            <a:off x="239695" y="230819"/>
            <a:ext cx="9170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rgbClr val="0070C0"/>
                </a:solidFill>
              </a:rPr>
              <a:t>Almost 70% </a:t>
            </a:r>
            <a:r>
              <a:rPr lang="en-US" sz="3500" dirty="0"/>
              <a:t>of the variation in yearly public mass shootings can be explained by the linear relationship with video game sales.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BC40-13F7-4A1B-B058-DFCD22C63D1C}"/>
              </a:ext>
            </a:extLst>
          </p:cNvPr>
          <p:cNvSpPr txBox="1"/>
          <p:nvPr/>
        </p:nvSpPr>
        <p:spPr>
          <a:xfrm>
            <a:off x="7406173" y="4526607"/>
            <a:ext cx="2219418" cy="78483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070C0"/>
                </a:solidFill>
              </a:rPr>
              <a:t>r</a:t>
            </a:r>
            <a:r>
              <a:rPr lang="en-US" sz="4500" b="1" baseline="30000" dirty="0">
                <a:solidFill>
                  <a:srgbClr val="0070C0"/>
                </a:solidFill>
              </a:rPr>
              <a:t>2</a:t>
            </a:r>
            <a:r>
              <a:rPr lang="en-US" sz="4500" b="1" dirty="0">
                <a:solidFill>
                  <a:srgbClr val="0070C0"/>
                </a:solidFill>
              </a:rPr>
              <a:t> = 0.69</a:t>
            </a:r>
          </a:p>
        </p:txBody>
      </p:sp>
    </p:spTree>
    <p:extLst>
      <p:ext uri="{BB962C8B-B14F-4D97-AF65-F5344CB8AC3E}">
        <p14:creationId xmlns:p14="http://schemas.microsoft.com/office/powerpoint/2010/main" val="18620421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C739EA-BD32-43B6-968C-BC4923F58CDB}"/>
              </a:ext>
            </a:extLst>
          </p:cNvPr>
          <p:cNvSpPr txBox="1"/>
          <p:nvPr/>
        </p:nvSpPr>
        <p:spPr>
          <a:xfrm>
            <a:off x="278167" y="619614"/>
            <a:ext cx="11635666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>
                <a:solidFill>
                  <a:srgbClr val="0070C0"/>
                </a:solidFill>
              </a:rPr>
              <a:t>Position 3 </a:t>
            </a:r>
          </a:p>
          <a:p>
            <a:r>
              <a:rPr lang="en-US" sz="5000" u="sng" dirty="0"/>
              <a:t>Culture is at fault </a:t>
            </a:r>
            <a:r>
              <a:rPr lang="en-US" sz="5000" u="sng" dirty="0">
                <a:sym typeface="Wingdings" panose="05000000000000000000" pitchFamily="2" charset="2"/>
              </a:rPr>
              <a:t></a:t>
            </a:r>
            <a:r>
              <a:rPr lang="en-US" sz="5000" u="sng" dirty="0"/>
              <a:t> violent video games: </a:t>
            </a:r>
          </a:p>
          <a:p>
            <a:endParaRPr lang="en-US" sz="1200" b="1" dirty="0">
              <a:solidFill>
                <a:srgbClr val="0070C0"/>
              </a:solidFill>
            </a:endParaRPr>
          </a:p>
          <a:p>
            <a:r>
              <a:rPr lang="en-US" sz="4800" dirty="0"/>
              <a:t>“We must stop the glorification of violence in our society…this includes the gruesome and grisly video games that are now commonplace.”</a:t>
            </a:r>
          </a:p>
          <a:p>
            <a:endParaRPr lang="en-US" sz="2000" dirty="0"/>
          </a:p>
          <a:p>
            <a:r>
              <a:rPr lang="en-US" sz="5000" dirty="0"/>
              <a:t>-Donald Trump,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13F6E-5B93-40A2-98E1-36C5E8A1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55" y="4953740"/>
            <a:ext cx="2790244" cy="17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25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56526-5D5E-4E9E-92FA-88B305F2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12" y="2707452"/>
            <a:ext cx="7947416" cy="4012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6A802A-E157-481F-8B4D-F8017F4B5746}"/>
              </a:ext>
            </a:extLst>
          </p:cNvPr>
          <p:cNvSpPr txBox="1"/>
          <p:nvPr/>
        </p:nvSpPr>
        <p:spPr>
          <a:xfrm>
            <a:off x="310718" y="257452"/>
            <a:ext cx="9259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Discussion Question:</a:t>
            </a:r>
            <a:r>
              <a:rPr lang="en-US" sz="3500" dirty="0"/>
              <a:t> Would banning violent video games prevent more mass shootings than banning assault weapons or improving mental health services? Why or why not?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6991158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61337-5DED-4B72-B829-ADE49667ECE3}"/>
              </a:ext>
            </a:extLst>
          </p:cNvPr>
          <p:cNvSpPr txBox="1"/>
          <p:nvPr/>
        </p:nvSpPr>
        <p:spPr>
          <a:xfrm>
            <a:off x="680833" y="2513920"/>
            <a:ext cx="1157648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0" b="1" dirty="0"/>
              <a:t>Correlation </a:t>
            </a:r>
            <a:r>
              <a:rPr lang="en-US" sz="9500" b="1" dirty="0">
                <a:solidFill>
                  <a:srgbClr val="0070C0"/>
                </a:solidFill>
              </a:rPr>
              <a:t>≠</a:t>
            </a:r>
            <a:r>
              <a:rPr lang="en-US" sz="8500" b="1" dirty="0"/>
              <a:t> Causation</a:t>
            </a:r>
          </a:p>
        </p:txBody>
      </p:sp>
    </p:spTree>
    <p:extLst>
      <p:ext uri="{BB962C8B-B14F-4D97-AF65-F5344CB8AC3E}">
        <p14:creationId xmlns:p14="http://schemas.microsoft.com/office/powerpoint/2010/main" val="16834248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38A497-2D7F-458D-A67B-5E6568492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4" y="1029811"/>
            <a:ext cx="9986790" cy="504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74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D0872F-3463-4ACD-A783-5264F6F76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7" y="487897"/>
            <a:ext cx="9418505" cy="55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7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F83A3-645E-4DB0-BFA0-35EE87EF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3" y="704614"/>
            <a:ext cx="9318509" cy="53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29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EC050-A894-44B2-9DAF-6962122D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0" y="704614"/>
            <a:ext cx="10146343" cy="581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4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14169</TotalTime>
  <Words>2072</Words>
  <Application>Microsoft Office PowerPoint</Application>
  <PresentationFormat>宽屏</PresentationFormat>
  <Paragraphs>438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1" baseType="lpstr">
      <vt:lpstr>华文仿宋</vt:lpstr>
      <vt:lpstr>Arial</vt:lpstr>
      <vt:lpstr>Calibri</vt:lpstr>
      <vt:lpstr>Cambria Math</vt:lpstr>
      <vt:lpstr>Times New Roman</vt:lpstr>
      <vt:lpstr>Tw Cen MT</vt:lpstr>
      <vt:lpstr>Tw Cen MT Condensed</vt:lpstr>
      <vt:lpstr>Wingdings</vt:lpstr>
      <vt:lpstr>Wingdings 3</vt:lpstr>
      <vt:lpstr>积分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Young-Saver, Dashiell F</dc:creator>
  <cp:lastModifiedBy>X13 Yoga</cp:lastModifiedBy>
  <cp:revision>661</cp:revision>
  <dcterms:created xsi:type="dcterms:W3CDTF">2019-07-29T04:02:06Z</dcterms:created>
  <dcterms:modified xsi:type="dcterms:W3CDTF">2021-09-23T13:38:06Z</dcterms:modified>
</cp:coreProperties>
</file>